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5" r:id="rId3"/>
    <p:sldId id="257" r:id="rId4"/>
    <p:sldId id="273" r:id="rId5"/>
    <p:sldId id="269" r:id="rId6"/>
    <p:sldId id="261" r:id="rId7"/>
    <p:sldId id="262" r:id="rId8"/>
    <p:sldId id="258" r:id="rId9"/>
    <p:sldId id="268" r:id="rId10"/>
    <p:sldId id="267" r:id="rId11"/>
    <p:sldId id="278" r:id="rId12"/>
    <p:sldId id="270" r:id="rId13"/>
    <p:sldId id="260" r:id="rId14"/>
    <p:sldId id="276" r:id="rId15"/>
    <p:sldId id="274" r:id="rId16"/>
    <p:sldId id="272" r:id="rId17"/>
    <p:sldId id="259" r:id="rId18"/>
    <p:sldId id="263" r:id="rId19"/>
    <p:sldId id="271" r:id="rId20"/>
    <p:sldId id="275" r:id="rId21"/>
    <p:sldId id="264" r:id="rId22"/>
    <p:sldId id="277" r:id="rId23"/>
    <p:sldId id="26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nuelle Aubert"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73" d="100"/>
          <a:sy n="73" d="100"/>
        </p:scale>
        <p:origin x="590" y="62"/>
      </p:cViewPr>
      <p:guideLst>
        <p:guide orient="horz" pos="2160"/>
        <p:guide pos="2880"/>
      </p:guideLst>
    </p:cSldViewPr>
  </p:slideViewPr>
  <p:notesTextViewPr>
    <p:cViewPr>
      <p:scale>
        <a:sx n="1" d="1"/>
        <a:sy n="1" d="1"/>
      </p:scale>
      <p:origin x="0" y="0"/>
    </p:cViewPr>
  </p:notesTextViewPr>
  <p:sorterViewPr>
    <p:cViewPr>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46586-C802-49BD-A947-0420051F9C95}" type="datetimeFigureOut">
              <a:rPr lang="fr-FR" smtClean="0"/>
              <a:t>13/02/2020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88823-E815-4C98-B49B-7316D8417EAE}" type="slidenum">
              <a:rPr lang="fr-FR" smtClean="0"/>
              <a:t>‹N°›</a:t>
            </a:fld>
            <a:endParaRPr lang="fr-FR"/>
          </a:p>
        </p:txBody>
      </p:sp>
    </p:spTree>
    <p:extLst>
      <p:ext uri="{BB962C8B-B14F-4D97-AF65-F5344CB8AC3E}">
        <p14:creationId xmlns:p14="http://schemas.microsoft.com/office/powerpoint/2010/main" val="395226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4 genres de coronavirus, 22 sous-genres et une quarantaine d'espèces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Tropisme ORL et pulmonaire</a:t>
            </a:r>
          </a:p>
          <a:p>
            <a:endParaRPr lang="fr-FR" dirty="0"/>
          </a:p>
        </p:txBody>
      </p:sp>
      <p:sp>
        <p:nvSpPr>
          <p:cNvPr id="4" name="Espace réservé du numéro de diapositive 3"/>
          <p:cNvSpPr>
            <a:spLocks noGrp="1"/>
          </p:cNvSpPr>
          <p:nvPr>
            <p:ph type="sldNum" sz="quarter" idx="5"/>
          </p:nvPr>
        </p:nvSpPr>
        <p:spPr/>
        <p:txBody>
          <a:bodyPr/>
          <a:lstStyle/>
          <a:p>
            <a:fld id="{6CA88823-E815-4C98-B49B-7316D8417EAE}" type="slidenum">
              <a:rPr lang="fr-FR" smtClean="0"/>
              <a:t>13</a:t>
            </a:fld>
            <a:endParaRPr lang="fr-FR"/>
          </a:p>
        </p:txBody>
      </p:sp>
    </p:spTree>
    <p:extLst>
      <p:ext uri="{BB962C8B-B14F-4D97-AF65-F5344CB8AC3E}">
        <p14:creationId xmlns:p14="http://schemas.microsoft.com/office/powerpoint/2010/main" val="196638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 génome des coronavirus est un ARN simple brin de polarité positive, c’est à dire qu’il est directement traduit par les ribosomes cellulaires, - Enveloppé - </a:t>
            </a:r>
            <a:endParaRPr lang="fr-FR" dirty="0"/>
          </a:p>
        </p:txBody>
      </p:sp>
      <p:sp>
        <p:nvSpPr>
          <p:cNvPr id="4" name="Espace réservé du numéro de diapositive 3"/>
          <p:cNvSpPr>
            <a:spLocks noGrp="1"/>
          </p:cNvSpPr>
          <p:nvPr>
            <p:ph type="sldNum" sz="quarter" idx="5"/>
          </p:nvPr>
        </p:nvSpPr>
        <p:spPr/>
        <p:txBody>
          <a:bodyPr/>
          <a:lstStyle/>
          <a:p>
            <a:fld id="{6CA88823-E815-4C98-B49B-7316D8417EAE}" type="slidenum">
              <a:rPr lang="fr-FR" smtClean="0"/>
              <a:t>16</a:t>
            </a:fld>
            <a:endParaRPr lang="fr-FR"/>
          </a:p>
        </p:txBody>
      </p:sp>
    </p:spTree>
    <p:extLst>
      <p:ext uri="{BB962C8B-B14F-4D97-AF65-F5344CB8AC3E}">
        <p14:creationId xmlns:p14="http://schemas.microsoft.com/office/powerpoint/2010/main" val="298081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va – t – il se passer lors de la reprise du travail en Chine ?</a:t>
            </a:r>
          </a:p>
        </p:txBody>
      </p:sp>
      <p:sp>
        <p:nvSpPr>
          <p:cNvPr id="4" name="Espace réservé du numéro de diapositive 3"/>
          <p:cNvSpPr>
            <a:spLocks noGrp="1"/>
          </p:cNvSpPr>
          <p:nvPr>
            <p:ph type="sldNum" sz="quarter" idx="5"/>
          </p:nvPr>
        </p:nvSpPr>
        <p:spPr/>
        <p:txBody>
          <a:bodyPr/>
          <a:lstStyle/>
          <a:p>
            <a:fld id="{6CA88823-E815-4C98-B49B-7316D8417EAE}" type="slidenum">
              <a:rPr lang="fr-FR" smtClean="0"/>
              <a:t>21</a:t>
            </a:fld>
            <a:endParaRPr lang="fr-FR"/>
          </a:p>
        </p:txBody>
      </p:sp>
    </p:spTree>
    <p:extLst>
      <p:ext uri="{BB962C8B-B14F-4D97-AF65-F5344CB8AC3E}">
        <p14:creationId xmlns:p14="http://schemas.microsoft.com/office/powerpoint/2010/main" val="138618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8FFF715-53BA-4F15-B32F-8561A8CF14A5}"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123450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DFAD31-06C7-426E-B764-E9CA37C7A335}"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05885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42D8A-262C-477A-A106-BC95A94E0F18}"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31809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8EA118-6CDE-465C-9B19-0EBF4268E718}"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52870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C8F3E5E-7AD1-4E8E-A201-C10F060D714A}" type="datetime1">
              <a:rPr lang="fr-FR" smtClean="0"/>
              <a:t>13/02/2020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353547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97191B-E536-42D8-96A8-17C98FA65FE9}"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164021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BF6A51-BE63-4881-B661-36F832D41D74}" type="datetime1">
              <a:rPr lang="fr-FR" smtClean="0"/>
              <a:t>13/02/2020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190380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9E97F50-581B-4D66-9BA2-526D4D465E6E}" type="datetime1">
              <a:rPr lang="fr-FR" smtClean="0"/>
              <a:t>13/02/2020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68609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2A6E4-8ABB-49F3-9305-C65B88B4DE78}" type="datetime1">
              <a:rPr lang="fr-FR" smtClean="0"/>
              <a:t>13/02/2020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88386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E2F834F-6738-462D-9282-224834627B7A}"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30516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78568FC-F266-4C5C-A5C8-3033CBBDD5BF}" type="datetime1">
              <a:rPr lang="fr-FR" smtClean="0"/>
              <a:t>13/02/2020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038C678-D7D7-4BCB-B895-F4784B27BD11}" type="slidenum">
              <a:rPr lang="fr-FR" smtClean="0"/>
              <a:t>‹N°›</a:t>
            </a:fld>
            <a:endParaRPr lang="fr-FR"/>
          </a:p>
        </p:txBody>
      </p:sp>
    </p:spTree>
    <p:extLst>
      <p:ext uri="{BB962C8B-B14F-4D97-AF65-F5344CB8AC3E}">
        <p14:creationId xmlns:p14="http://schemas.microsoft.com/office/powerpoint/2010/main" val="267697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rgbClr val="002060"/>
            </a:gs>
            <a:gs pos="49000">
              <a:srgbClr val="0070C0"/>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92396-AC9D-4A07-9906-B88EDDF05000}" type="datetime1">
              <a:rPr lang="fr-FR" smtClean="0"/>
              <a:t>13/02/2020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8C678-D7D7-4BCB-B895-F4784B27BD11}" type="slidenum">
              <a:rPr lang="fr-FR" smtClean="0"/>
              <a:t>‹N°›</a:t>
            </a:fld>
            <a:endParaRPr lang="fr-FR"/>
          </a:p>
        </p:txBody>
      </p:sp>
    </p:spTree>
    <p:extLst>
      <p:ext uri="{BB962C8B-B14F-4D97-AF65-F5344CB8AC3E}">
        <p14:creationId xmlns:p14="http://schemas.microsoft.com/office/powerpoint/2010/main" val="11968479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r.wikipedia.org/wiki/Virus_de_la_grippe_A_(H1N1)" TargetMode="External"/><Relationship Id="rId2" Type="http://schemas.openxmlformats.org/officeDocument/2006/relationships/hyperlink" Target="https://fr.wikipedia.org/wiki/Virus_Ebola" TargetMode="External"/><Relationship Id="rId1" Type="http://schemas.openxmlformats.org/officeDocument/2006/relationships/slideLayout" Target="../slideLayouts/slideLayout7.xml"/><Relationship Id="rId5" Type="http://schemas.openxmlformats.org/officeDocument/2006/relationships/hyperlink" Target="https://fr.wikipedia.org/wiki/Poliomy%C3%A9lite" TargetMode="External"/><Relationship Id="rId4" Type="http://schemas.openxmlformats.org/officeDocument/2006/relationships/hyperlink" Target="https://fr.wikipedia.org/wiki/Virus_Zik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0000000-0008-0000-01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090" y="3158691"/>
            <a:ext cx="1889819" cy="859192"/>
          </a:xfrm>
          <a:prstGeom prst="rect">
            <a:avLst/>
          </a:prstGeom>
        </p:spPr>
      </p:pic>
      <p:sp>
        <p:nvSpPr>
          <p:cNvPr id="6" name="Espace réservé du numéro de diapositive 5">
            <a:extLst>
              <a:ext uri="{FF2B5EF4-FFF2-40B4-BE49-F238E27FC236}">
                <a16:creationId xmlns:a16="http://schemas.microsoft.com/office/drawing/2014/main" id="{ACD02BC4-2023-49E4-8FBB-FDBD155F9CC4}"/>
              </a:ext>
            </a:extLst>
          </p:cNvPr>
          <p:cNvSpPr>
            <a:spLocks noGrp="1"/>
          </p:cNvSpPr>
          <p:nvPr>
            <p:ph type="sldNum" sz="quarter" idx="12"/>
          </p:nvPr>
        </p:nvSpPr>
        <p:spPr/>
        <p:txBody>
          <a:bodyPr/>
          <a:lstStyle/>
          <a:p>
            <a:fld id="{3038C678-D7D7-4BCB-B895-F4784B27BD11}" type="slidenum">
              <a:rPr lang="fr-FR" smtClean="0"/>
              <a:t>1</a:t>
            </a:fld>
            <a:endParaRPr lang="fr-FR"/>
          </a:p>
        </p:txBody>
      </p:sp>
      <p:sp>
        <p:nvSpPr>
          <p:cNvPr id="7" name="Text Box 46">
            <a:extLst>
              <a:ext uri="{FF2B5EF4-FFF2-40B4-BE49-F238E27FC236}">
                <a16:creationId xmlns:a16="http://schemas.microsoft.com/office/drawing/2014/main" id="{9B2BB3CE-B8E3-41DD-AA77-9E5A29765C55}"/>
              </a:ext>
            </a:extLst>
          </p:cNvPr>
          <p:cNvSpPr txBox="1">
            <a:spLocks noChangeArrowheads="1"/>
          </p:cNvSpPr>
          <p:nvPr/>
        </p:nvSpPr>
        <p:spPr bwMode="auto">
          <a:xfrm>
            <a:off x="1186357" y="1155795"/>
            <a:ext cx="6812509" cy="1323439"/>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28575">
            <a:solidFill>
              <a:srgbClr val="FFFF00"/>
            </a:solidFill>
            <a:miter lim="800000"/>
            <a:headEnd/>
            <a:tailEnd/>
          </a:ln>
          <a:effectLst/>
        </p:spPr>
        <p:txBody>
          <a:bodyPr wrap="square">
            <a:spAutoFit/>
          </a:bodyPr>
          <a:lstStyle/>
          <a:p>
            <a:pPr algn="ctr" eaLnBrk="1" hangingPunct="1">
              <a:spcBef>
                <a:spcPct val="50000"/>
              </a:spcBef>
              <a:defRPr/>
            </a:pPr>
            <a:r>
              <a:rPr lang="fr-FR" sz="4400" dirty="0">
                <a:solidFill>
                  <a:srgbClr val="FF3300"/>
                </a:solidFill>
                <a:effectLst>
                  <a:outerShdw blurRad="38100" dist="38100" dir="2700000" algn="tl">
                    <a:srgbClr val="000000"/>
                  </a:outerShdw>
                </a:effectLst>
                <a:latin typeface="Arial" charset="0"/>
              </a:rPr>
              <a:t>Epidémie à Coronavirus </a:t>
            </a:r>
            <a:r>
              <a:rPr lang="fr-FR" sz="3600" dirty="0">
                <a:solidFill>
                  <a:srgbClr val="FF3300"/>
                </a:solidFill>
                <a:effectLst>
                  <a:outerShdw blurRad="38100" dist="38100" dir="2700000" algn="tl">
                    <a:srgbClr val="000000"/>
                  </a:outerShdw>
                </a:effectLst>
                <a:latin typeface="Arial" charset="0"/>
              </a:rPr>
              <a:t>Covid-19</a:t>
            </a:r>
          </a:p>
        </p:txBody>
      </p:sp>
      <p:pic>
        <p:nvPicPr>
          <p:cNvPr id="1026" name="Picture 2" descr="Une épidémie due à un nouveau coronavirus (2019-nCoV) a débutée début janvier dans la ville de Wuhan en Chine (illustration).">
            <a:extLst>
              <a:ext uri="{FF2B5EF4-FFF2-40B4-BE49-F238E27FC236}">
                <a16:creationId xmlns:a16="http://schemas.microsoft.com/office/drawing/2014/main" id="{0A48793F-BFEF-40DC-AFBB-385EA315D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978" y="2797060"/>
            <a:ext cx="2428875"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Le pangolin a-t-il transmis le coronavirus à l’homme ?">
            <a:extLst>
              <a:ext uri="{FF2B5EF4-FFF2-40B4-BE49-F238E27FC236}">
                <a16:creationId xmlns:a16="http://schemas.microsoft.com/office/drawing/2014/main" id="{7416AF6C-C2DB-4180-AAF5-13A0991A6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726" y="2819052"/>
            <a:ext cx="2402295" cy="160153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à coins arrondis 9">
            <a:extLst>
              <a:ext uri="{FF2B5EF4-FFF2-40B4-BE49-F238E27FC236}">
                <a16:creationId xmlns:a16="http://schemas.microsoft.com/office/drawing/2014/main" id="{BC785790-93AD-4F19-8A63-11A51A1C9510}"/>
              </a:ext>
            </a:extLst>
          </p:cNvPr>
          <p:cNvSpPr/>
          <p:nvPr/>
        </p:nvSpPr>
        <p:spPr>
          <a:xfrm>
            <a:off x="3141774" y="4900178"/>
            <a:ext cx="2901676" cy="996125"/>
          </a:xfrm>
          <a:prstGeom prst="roundRect">
            <a:avLst/>
          </a:prstGeom>
          <a:solidFill>
            <a:srgbClr val="FFFFC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600"/>
              </a:lnSpc>
              <a:spcBef>
                <a:spcPct val="50000"/>
              </a:spcBef>
              <a:defRPr/>
            </a:pPr>
            <a:r>
              <a:rPr lang="fr-FR" sz="20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Gérald AUBERT </a:t>
            </a:r>
          </a:p>
          <a:p>
            <a:pPr algn="ctr" eaLnBrk="1" hangingPunct="1">
              <a:lnSpc>
                <a:spcPts val="2600"/>
              </a:lnSpc>
              <a:spcBef>
                <a:spcPct val="50000"/>
              </a:spcBef>
              <a:defRPr/>
            </a:pPr>
            <a:r>
              <a:rPr lang="fr-FR"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jeudi 13 février 2020</a:t>
            </a:r>
          </a:p>
        </p:txBody>
      </p:sp>
    </p:spTree>
    <p:extLst>
      <p:ext uri="{BB962C8B-B14F-4D97-AF65-F5344CB8AC3E}">
        <p14:creationId xmlns:p14="http://schemas.microsoft.com/office/powerpoint/2010/main" val="170209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696690B-5D36-4E03-9C85-BEBA7548FE13}"/>
              </a:ext>
            </a:extLst>
          </p:cNvPr>
          <p:cNvSpPr>
            <a:spLocks noGrp="1"/>
          </p:cNvSpPr>
          <p:nvPr>
            <p:ph type="sldNum" sz="quarter" idx="12"/>
          </p:nvPr>
        </p:nvSpPr>
        <p:spPr/>
        <p:txBody>
          <a:bodyPr/>
          <a:lstStyle/>
          <a:p>
            <a:fld id="{3038C678-D7D7-4BCB-B895-F4784B27BD11}" type="slidenum">
              <a:rPr lang="fr-FR" smtClean="0"/>
              <a:t>10</a:t>
            </a:fld>
            <a:endParaRPr lang="fr-FR"/>
          </a:p>
        </p:txBody>
      </p:sp>
      <p:sp>
        <p:nvSpPr>
          <p:cNvPr id="4" name="Rectangle 3">
            <a:extLst>
              <a:ext uri="{FF2B5EF4-FFF2-40B4-BE49-F238E27FC236}">
                <a16:creationId xmlns:a16="http://schemas.microsoft.com/office/drawing/2014/main" id="{5364D381-36A7-4E63-A4FB-B4F7B9413E45}"/>
              </a:ext>
            </a:extLst>
          </p:cNvPr>
          <p:cNvSpPr/>
          <p:nvPr/>
        </p:nvSpPr>
        <p:spPr>
          <a:xfrm>
            <a:off x="244751" y="1504663"/>
            <a:ext cx="8654497" cy="5216813"/>
          </a:xfrm>
          <a:prstGeom prst="rect">
            <a:avLst/>
          </a:prstGeom>
        </p:spPr>
        <p:txBody>
          <a:bodyPr wrap="square">
            <a:spAutoFit/>
          </a:bodyPr>
          <a:lstStyle/>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fr-FR" sz="24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er</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épisode de janvier 2020 : 6 cas confirmés, aucun décès</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fr-FR" sz="24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ème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épisode de février 2020 : 5 malades confirmés</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Arrive en France le 24 janvier </a:t>
            </a:r>
            <a:r>
              <a:rPr lang="fr-FR" sz="2400" b="1" u="sng"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britannique malade</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 britannique a séjourné du 20 au 23 janvier à Singapour</a:t>
            </a: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va aux Contamines-Montjoie et retrouve 11 compatriotes du 24 au 28 janvier.</a:t>
            </a:r>
          </a:p>
          <a:p>
            <a:endParaRPr lang="fr-FR" sz="11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Enquête épidémiologique ARS :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recherche des personnes en contact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Avec les malades</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Déclaration le 8 février 2020 :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adultes et 1 enfant de 9 ans malades –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écoles fermées …</a:t>
            </a:r>
            <a:endPar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Hospitalisation : </a:t>
            </a:r>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Lyon – Saint-Etienne - Grenoble</a:t>
            </a:r>
          </a:p>
        </p:txBody>
      </p:sp>
      <p:sp>
        <p:nvSpPr>
          <p:cNvPr id="2" name="Rectangle : coins arrondis 1">
            <a:extLst>
              <a:ext uri="{FF2B5EF4-FFF2-40B4-BE49-F238E27FC236}">
                <a16:creationId xmlns:a16="http://schemas.microsoft.com/office/drawing/2014/main" id="{11D3260C-EFED-4FD4-9AEC-BBA962DE88D7}"/>
              </a:ext>
            </a:extLst>
          </p:cNvPr>
          <p:cNvSpPr/>
          <p:nvPr/>
        </p:nvSpPr>
        <p:spPr>
          <a:xfrm>
            <a:off x="2459419" y="577349"/>
            <a:ext cx="4271798" cy="7679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France : 11 malades</a:t>
            </a:r>
          </a:p>
        </p:txBody>
      </p:sp>
      <p:pic>
        <p:nvPicPr>
          <p:cNvPr id="1026" name="Picture 2" descr="Résultat de recherche d'images pour &quot;contamines montjoie&quot;">
            <a:extLst>
              <a:ext uri="{FF2B5EF4-FFF2-40B4-BE49-F238E27FC236}">
                <a16:creationId xmlns:a16="http://schemas.microsoft.com/office/drawing/2014/main" id="{BC4729A0-F797-4B8D-9209-7F145D377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760" y="3961933"/>
            <a:ext cx="2523182" cy="168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7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B140A1E-5FF3-4A60-89C1-414C09102FC7}"/>
              </a:ext>
            </a:extLst>
          </p:cNvPr>
          <p:cNvSpPr>
            <a:spLocks noGrp="1"/>
          </p:cNvSpPr>
          <p:nvPr>
            <p:ph type="sldNum" sz="quarter" idx="12"/>
          </p:nvPr>
        </p:nvSpPr>
        <p:spPr/>
        <p:txBody>
          <a:bodyPr/>
          <a:lstStyle/>
          <a:p>
            <a:fld id="{3038C678-D7D7-4BCB-B895-F4784B27BD11}" type="slidenum">
              <a:rPr lang="fr-FR" smtClean="0"/>
              <a:t>11</a:t>
            </a:fld>
            <a:endParaRPr lang="fr-FR"/>
          </a:p>
        </p:txBody>
      </p:sp>
    </p:spTree>
    <p:extLst>
      <p:ext uri="{BB962C8B-B14F-4D97-AF65-F5344CB8AC3E}">
        <p14:creationId xmlns:p14="http://schemas.microsoft.com/office/powerpoint/2010/main" val="3795348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D3E8AC-B43E-46D4-8772-F063457D0760}"/>
              </a:ext>
            </a:extLst>
          </p:cNvPr>
          <p:cNvSpPr>
            <a:spLocks noGrp="1"/>
          </p:cNvSpPr>
          <p:nvPr>
            <p:ph type="sldNum" sz="quarter" idx="12"/>
          </p:nvPr>
        </p:nvSpPr>
        <p:spPr/>
        <p:txBody>
          <a:bodyPr/>
          <a:lstStyle/>
          <a:p>
            <a:fld id="{3038C678-D7D7-4BCB-B895-F4784B27BD11}" type="slidenum">
              <a:rPr lang="fr-FR" smtClean="0"/>
              <a:t>12</a:t>
            </a:fld>
            <a:endParaRPr lang="fr-FR"/>
          </a:p>
        </p:txBody>
      </p:sp>
      <p:sp>
        <p:nvSpPr>
          <p:cNvPr id="4" name="Rectangle 3">
            <a:extLst>
              <a:ext uri="{FF2B5EF4-FFF2-40B4-BE49-F238E27FC236}">
                <a16:creationId xmlns:a16="http://schemas.microsoft.com/office/drawing/2014/main" id="{C83F35E4-DBB7-46C0-A0FD-7635B4A4F4AA}"/>
              </a:ext>
            </a:extLst>
          </p:cNvPr>
          <p:cNvSpPr/>
          <p:nvPr/>
        </p:nvSpPr>
        <p:spPr>
          <a:xfrm>
            <a:off x="635875" y="1407074"/>
            <a:ext cx="7824950" cy="4339650"/>
          </a:xfrm>
          <a:prstGeom prst="rect">
            <a:avLst/>
          </a:prstGeom>
        </p:spPr>
        <p:txBody>
          <a:bodyPr wrap="square">
            <a:spAutoFit/>
          </a:bodyPr>
          <a:lstStyle/>
          <a:p>
            <a:pPr>
              <a:buFont typeface="Arial" panose="020B0604020202020204" pitchFamily="34" charset="0"/>
              <a:buChar char="•"/>
            </a:pPr>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Quelle est la durée de l'incubation ? </a:t>
            </a:r>
          </a:p>
          <a:p>
            <a:pPr>
              <a:buFont typeface="Arial" panose="020B0604020202020204" pitchFamily="34" charset="0"/>
              <a:buChar char="•"/>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Quelle est la période de contagiosité ?</a:t>
            </a:r>
          </a:p>
          <a:p>
            <a:pPr>
              <a:buFont typeface="Arial" panose="020B0604020202020204" pitchFamily="34" charset="0"/>
              <a:buChar char="•"/>
            </a:pPr>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Quelles sont les caractéristiques du virus ?</a:t>
            </a:r>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Quel est le réservoir animal ?</a:t>
            </a:r>
          </a:p>
          <a:p>
            <a:pPr>
              <a:buFont typeface="Arial" panose="020B0604020202020204" pitchFamily="34" charset="0"/>
              <a:buChar char="•"/>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Comment s’est effectué le passage de l’animal à l’homme ?</a:t>
            </a:r>
          </a:p>
          <a:p>
            <a:pPr>
              <a:buFont typeface="Arial" panose="020B0604020202020204" pitchFamily="34" charset="0"/>
              <a:buChar char="•"/>
            </a:pPr>
            <a:r>
              <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virus peut-il persister dans l’environnement ? Si oui, pendant combien de temps ?</a:t>
            </a:r>
          </a:p>
        </p:txBody>
      </p:sp>
      <p:sp>
        <p:nvSpPr>
          <p:cNvPr id="2" name="ZoneTexte 1">
            <a:extLst>
              <a:ext uri="{FF2B5EF4-FFF2-40B4-BE49-F238E27FC236}">
                <a16:creationId xmlns:a16="http://schemas.microsoft.com/office/drawing/2014/main" id="{29A4F55F-CD5B-4950-B0E4-FEA5DF05714B}"/>
              </a:ext>
            </a:extLst>
          </p:cNvPr>
          <p:cNvSpPr txBox="1"/>
          <p:nvPr/>
        </p:nvSpPr>
        <p:spPr>
          <a:xfrm>
            <a:off x="3352800" y="822299"/>
            <a:ext cx="2438400" cy="584775"/>
          </a:xfrm>
          <a:prstGeom prst="rect">
            <a:avLst/>
          </a:prstGeom>
          <a:solidFill>
            <a:srgbClr val="FFFF99"/>
          </a:solidFill>
        </p:spPr>
        <p:txBody>
          <a:bodyPr wrap="square" rtlCol="0">
            <a:spAutoFit/>
          </a:bodyPr>
          <a:lstStyle/>
          <a:p>
            <a:pPr algn="ctr"/>
            <a:r>
              <a:rPr lang="fr-FR" sz="32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463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0D777C4-6546-4195-9FB9-45148B4480F7}"/>
              </a:ext>
            </a:extLst>
          </p:cNvPr>
          <p:cNvSpPr txBox="1"/>
          <p:nvPr/>
        </p:nvSpPr>
        <p:spPr>
          <a:xfrm>
            <a:off x="694496" y="811250"/>
            <a:ext cx="7755007" cy="3154710"/>
          </a:xfrm>
          <a:prstGeom prst="rect">
            <a:avLst/>
          </a:prstGeom>
          <a:noFill/>
        </p:spPr>
        <p:txBody>
          <a:bodyPr wrap="square" rtlCol="0">
            <a:spAutoFit/>
          </a:bodyPr>
          <a:lstStyle/>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Aspects cliniques des maladies dues aux Coronavirus </a:t>
            </a:r>
            <a:r>
              <a:rPr lang="fr-FR" sz="3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a:t>
            </a: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1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a:p>
            <a:pPr algn="ct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Maladies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 rhume à la pneumopathie grave (Syndrome Respiratoire Aigu Sévère) </a:t>
            </a:r>
          </a:p>
          <a:p>
            <a:pPr algn="ctr"/>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Tropisme ORL et pulmonaire</a:t>
            </a:r>
          </a:p>
          <a:p>
            <a:pPr algn="ctr"/>
            <a:endParaRPr lang="fr-F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Atteinte des mammifères et des oiseaux</a:t>
            </a:r>
          </a:p>
        </p:txBody>
      </p:sp>
      <p:sp>
        <p:nvSpPr>
          <p:cNvPr id="5" name="Espace réservé du numéro de diapositive 4">
            <a:extLst>
              <a:ext uri="{FF2B5EF4-FFF2-40B4-BE49-F238E27FC236}">
                <a16:creationId xmlns:a16="http://schemas.microsoft.com/office/drawing/2014/main" id="{22A471DF-9B53-4668-8A3E-154764B0E54F}"/>
              </a:ext>
            </a:extLst>
          </p:cNvPr>
          <p:cNvSpPr>
            <a:spLocks noGrp="1"/>
          </p:cNvSpPr>
          <p:nvPr>
            <p:ph type="sldNum" sz="quarter" idx="12"/>
          </p:nvPr>
        </p:nvSpPr>
        <p:spPr/>
        <p:txBody>
          <a:bodyPr/>
          <a:lstStyle/>
          <a:p>
            <a:fld id="{3038C678-D7D7-4BCB-B895-F4784B27BD11}" type="slidenum">
              <a:rPr lang="fr-FR" smtClean="0"/>
              <a:t>13</a:t>
            </a:fld>
            <a:endParaRPr lang="fr-FR"/>
          </a:p>
        </p:txBody>
      </p:sp>
      <p:pic>
        <p:nvPicPr>
          <p:cNvPr id="1026" name="Picture 2">
            <a:extLst>
              <a:ext uri="{FF2B5EF4-FFF2-40B4-BE49-F238E27FC236}">
                <a16:creationId xmlns:a16="http://schemas.microsoft.com/office/drawing/2014/main" id="{869B4B52-0B4D-4CBE-9839-1D70E5400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71" y="4247334"/>
            <a:ext cx="1678609" cy="172402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A247AF9-F2B2-4DCE-8F47-330BAD393A33}"/>
              </a:ext>
            </a:extLst>
          </p:cNvPr>
          <p:cNvSpPr txBox="1"/>
          <p:nvPr/>
        </p:nvSpPr>
        <p:spPr>
          <a:xfrm>
            <a:off x="2764225" y="4257847"/>
            <a:ext cx="3195145" cy="1754326"/>
          </a:xfrm>
          <a:prstGeom prst="rect">
            <a:avLst/>
          </a:prstGeom>
          <a:noFill/>
          <a:ln w="28575">
            <a:solidFill>
              <a:srgbClr val="FFC000"/>
            </a:solidFill>
          </a:ln>
        </p:spPr>
        <p:txBody>
          <a:bodyPr wrap="square" rtlCol="0">
            <a:spAutoFit/>
          </a:bodyP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Radiographie pulmonaire montrant des opacités dans les deux poumons, indicatives d'une pneumonie, chez un patient atteint de SRAS.</a:t>
            </a:r>
          </a:p>
        </p:txBody>
      </p:sp>
      <p:pic>
        <p:nvPicPr>
          <p:cNvPr id="1028" name="Picture 4" descr="Résultat de recherche d'images pour &quot;radiographie normale des poumons&quot;">
            <a:extLst>
              <a:ext uri="{FF2B5EF4-FFF2-40B4-BE49-F238E27FC236}">
                <a16:creationId xmlns:a16="http://schemas.microsoft.com/office/drawing/2014/main" id="{84C11A3B-F0EB-48CE-9AF2-87B4A933D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995" y="4258663"/>
            <a:ext cx="2298700"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18DC37F-E82A-4459-9BC4-6BDCCEDF1146}"/>
              </a:ext>
            </a:extLst>
          </p:cNvPr>
          <p:cNvSpPr txBox="1"/>
          <p:nvPr/>
        </p:nvSpPr>
        <p:spPr>
          <a:xfrm>
            <a:off x="861844" y="6051560"/>
            <a:ext cx="1581830" cy="369332"/>
          </a:xfrm>
          <a:prstGeom prst="rect">
            <a:avLst/>
          </a:prstGeom>
          <a:noFill/>
        </p:spPr>
        <p:txBody>
          <a:bodyPr wrap="square" rtlCol="0">
            <a:spAutoFit/>
          </a:bodyPr>
          <a:lstStyle/>
          <a:p>
            <a:pPr algn="ctr"/>
            <a:r>
              <a:rPr lang="fr-FR"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Radio SRAS</a:t>
            </a:r>
          </a:p>
        </p:txBody>
      </p:sp>
      <p:sp>
        <p:nvSpPr>
          <p:cNvPr id="9" name="ZoneTexte 8">
            <a:extLst>
              <a:ext uri="{FF2B5EF4-FFF2-40B4-BE49-F238E27FC236}">
                <a16:creationId xmlns:a16="http://schemas.microsoft.com/office/drawing/2014/main" id="{11ECC549-A179-4196-A8B8-57E320F46D0F}"/>
              </a:ext>
            </a:extLst>
          </p:cNvPr>
          <p:cNvSpPr txBox="1"/>
          <p:nvPr/>
        </p:nvSpPr>
        <p:spPr>
          <a:xfrm>
            <a:off x="6479610" y="6088350"/>
            <a:ext cx="1675604" cy="369332"/>
          </a:xfrm>
          <a:prstGeom prst="rect">
            <a:avLst/>
          </a:prstGeom>
          <a:noFill/>
        </p:spPr>
        <p:txBody>
          <a:bodyPr wrap="square" rtlCol="0">
            <a:spAutoFit/>
          </a:bodyPr>
          <a:lstStyle/>
          <a:p>
            <a:r>
              <a:rPr lang="fr-FR"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Radio normal</a:t>
            </a:r>
          </a:p>
        </p:txBody>
      </p:sp>
    </p:spTree>
    <p:extLst>
      <p:ext uri="{BB962C8B-B14F-4D97-AF65-F5344CB8AC3E}">
        <p14:creationId xmlns:p14="http://schemas.microsoft.com/office/powerpoint/2010/main" val="67571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DA35E14-19B0-4524-8E68-A3629FAFA6EF}"/>
              </a:ext>
            </a:extLst>
          </p:cNvPr>
          <p:cNvSpPr>
            <a:spLocks noGrp="1"/>
          </p:cNvSpPr>
          <p:nvPr>
            <p:ph type="sldNum" sz="quarter" idx="12"/>
          </p:nvPr>
        </p:nvSpPr>
        <p:spPr/>
        <p:txBody>
          <a:bodyPr/>
          <a:lstStyle/>
          <a:p>
            <a:fld id="{3038C678-D7D7-4BCB-B895-F4784B27BD11}" type="slidenum">
              <a:rPr lang="fr-FR" smtClean="0"/>
              <a:t>14</a:t>
            </a:fld>
            <a:endParaRPr lang="fr-FR"/>
          </a:p>
        </p:txBody>
      </p:sp>
      <p:sp>
        <p:nvSpPr>
          <p:cNvPr id="4" name="ZoneTexte 3">
            <a:extLst>
              <a:ext uri="{FF2B5EF4-FFF2-40B4-BE49-F238E27FC236}">
                <a16:creationId xmlns:a16="http://schemas.microsoft.com/office/drawing/2014/main" id="{E6F4B3B1-1E83-4D49-B002-F308B27C22A7}"/>
              </a:ext>
            </a:extLst>
          </p:cNvPr>
          <p:cNvSpPr txBox="1"/>
          <p:nvPr/>
        </p:nvSpPr>
        <p:spPr>
          <a:xfrm>
            <a:off x="554442" y="557675"/>
            <a:ext cx="8035115" cy="5909310"/>
          </a:xfrm>
          <a:prstGeom prst="rect">
            <a:avLst/>
          </a:prstGeom>
          <a:noFill/>
          <a:ln w="28575">
            <a:solidFill>
              <a:srgbClr val="FFC000"/>
            </a:solidFill>
          </a:ln>
        </p:spPr>
        <p:txBody>
          <a:bodyPr wrap="square" rtlCol="0">
            <a:spAutoFit/>
          </a:bodyPr>
          <a:lstStyle/>
          <a:p>
            <a:pPr algn="ctr"/>
            <a:endPar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Pneumopathie due au Covid-19 </a:t>
            </a:r>
          </a:p>
          <a:p>
            <a:endParaRPr lang="fr-FR" sz="1200" dirty="0">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Incubation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moyenne 3 jours après contact ?</a:t>
            </a:r>
          </a:p>
          <a:p>
            <a:endParaRPr lang="fr-FR" sz="11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Transmission interhumaine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oui, aérienne</a:t>
            </a:r>
          </a:p>
          <a:p>
            <a:endParaRPr lang="fr-FR" sz="11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 clinique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celui de la grippe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(plus ou moins grave)</a:t>
            </a:r>
          </a:p>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Enfants rarement atteints</a:t>
            </a:r>
          </a:p>
          <a:p>
            <a:endParaRPr lang="fr-FR" sz="11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Traitement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symptomatique</a:t>
            </a:r>
          </a:p>
          <a:p>
            <a:endParaRPr lang="fr-FR" sz="11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Prévention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lavage des mains – masque – éviter contact et certains déplacements internationaux</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Suspicion d’infection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appeler le 15 (SAMU), ne pas se rendre à l’hôpital</a:t>
            </a:r>
          </a:p>
          <a:p>
            <a:endParaRPr lang="fr-FR" sz="11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mise en quarantaine 15 jours</a:t>
            </a:r>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34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4B35EAC-25E3-404D-890B-73A3936F147F}"/>
              </a:ext>
            </a:extLst>
          </p:cNvPr>
          <p:cNvSpPr>
            <a:spLocks noGrp="1"/>
          </p:cNvSpPr>
          <p:nvPr>
            <p:ph type="sldNum" sz="quarter" idx="12"/>
          </p:nvPr>
        </p:nvSpPr>
        <p:spPr/>
        <p:txBody>
          <a:bodyPr/>
          <a:lstStyle/>
          <a:p>
            <a:fld id="{3038C678-D7D7-4BCB-B895-F4784B27BD11}" type="slidenum">
              <a:rPr lang="fr-FR" smtClean="0"/>
              <a:t>15</a:t>
            </a:fld>
            <a:endParaRPr lang="fr-FR"/>
          </a:p>
        </p:txBody>
      </p:sp>
      <p:pic>
        <p:nvPicPr>
          <p:cNvPr id="4" name="Picture 2" descr="Description de cette image, également commentée ci-après">
            <a:extLst>
              <a:ext uri="{FF2B5EF4-FFF2-40B4-BE49-F238E27FC236}">
                <a16:creationId xmlns:a16="http://schemas.microsoft.com/office/drawing/2014/main" id="{0F70279D-A599-41F7-BB3B-2D50424B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1" y="363211"/>
            <a:ext cx="2617154" cy="1864723"/>
          </a:xfrm>
          <a:prstGeom prst="rect">
            <a:avLst/>
          </a:prstGeom>
          <a:noFill/>
          <a:ln w="28575">
            <a:solidFill>
              <a:srgbClr val="FF0000"/>
            </a:solidFill>
          </a:ln>
          <a:extLst>
            <a:ext uri="{909E8E84-426E-40dd-AFC4-6F175D3DCCD1}">
              <a14:hiddenFill xmlns:a14="http://schemas.microsoft.com/office/drawing/2010/main" xmlns="">
                <a:solidFill>
                  <a:srgbClr val="FFFFFF"/>
                </a:solidFill>
              </a14:hiddenFill>
            </a:ext>
          </a:extLst>
        </p:spPr>
      </p:pic>
      <p:sp>
        <p:nvSpPr>
          <p:cNvPr id="5" name="ZoneTexte 4">
            <a:extLst>
              <a:ext uri="{FF2B5EF4-FFF2-40B4-BE49-F238E27FC236}">
                <a16:creationId xmlns:a16="http://schemas.microsoft.com/office/drawing/2014/main" id="{FA2FF9BE-77B7-411B-A1F4-16C6576E4C75}"/>
              </a:ext>
            </a:extLst>
          </p:cNvPr>
          <p:cNvSpPr txBox="1"/>
          <p:nvPr/>
        </p:nvSpPr>
        <p:spPr>
          <a:xfrm>
            <a:off x="210339" y="2424271"/>
            <a:ext cx="2843798" cy="1446550"/>
          </a:xfrm>
          <a:prstGeom prst="rect">
            <a:avLst/>
          </a:prstGeom>
          <a:noFill/>
          <a:ln w="28575">
            <a:solidFill>
              <a:srgbClr val="FFFF00"/>
            </a:solidFill>
          </a:ln>
        </p:spPr>
        <p:txBody>
          <a:bodyPr wrap="square" rtlCol="0">
            <a:spAutoFit/>
          </a:bodyPr>
          <a:lstStyle/>
          <a:p>
            <a:pPr algn="ct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Coronavirus découvert en 1960 : virus enveloppé à ARN monocaténaire +</a:t>
            </a:r>
          </a:p>
          <a:p>
            <a:pPr algn="ctr"/>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Microscopie électronique</a:t>
            </a:r>
          </a:p>
        </p:txBody>
      </p:sp>
      <p:sp>
        <p:nvSpPr>
          <p:cNvPr id="6" name="ZoneTexte 5">
            <a:extLst>
              <a:ext uri="{FF2B5EF4-FFF2-40B4-BE49-F238E27FC236}">
                <a16:creationId xmlns:a16="http://schemas.microsoft.com/office/drawing/2014/main" id="{BC1E932F-131B-4594-8ECA-8B4C39044E71}"/>
              </a:ext>
            </a:extLst>
          </p:cNvPr>
          <p:cNvSpPr txBox="1"/>
          <p:nvPr/>
        </p:nvSpPr>
        <p:spPr>
          <a:xfrm>
            <a:off x="3526991" y="358108"/>
            <a:ext cx="5165064" cy="6232475"/>
          </a:xfrm>
          <a:prstGeom prst="rect">
            <a:avLst/>
          </a:prstGeom>
          <a:noFill/>
          <a:ln w="28575">
            <a:noFill/>
          </a:ln>
        </p:spPr>
        <p:txBody>
          <a:bodyPr wrap="square" rtlCol="0">
            <a:spAutoFit/>
          </a:bodyPr>
          <a:lstStyle/>
          <a:p>
            <a:pPr algn="ctr"/>
            <a:r>
              <a:rPr lang="fr-FR"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Biologie</a:t>
            </a:r>
          </a:p>
          <a:p>
            <a:endParaRPr lang="fr-FR" sz="12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Isolement du virus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sur cultures cellulaires,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séquençage de l’ARN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 virus en 3 jours par la Plateforme de microbiologie mutualisée P2M de l’IPP</a:t>
            </a: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de l’infection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2 h par PCR</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Novacyt</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commercialisation du test </a:t>
            </a:r>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nCoV</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PrimerDesign</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Etude des mutations du virus à ARN !</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Vaccin :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de vaccin actuellement !</a:t>
            </a:r>
          </a:p>
        </p:txBody>
      </p:sp>
      <p:sp>
        <p:nvSpPr>
          <p:cNvPr id="7" name="ZoneTexte 6">
            <a:extLst>
              <a:ext uri="{FF2B5EF4-FFF2-40B4-BE49-F238E27FC236}">
                <a16:creationId xmlns:a16="http://schemas.microsoft.com/office/drawing/2014/main" id="{2F458A89-8BE9-4E12-AE9B-4AFD461682DD}"/>
              </a:ext>
            </a:extLst>
          </p:cNvPr>
          <p:cNvSpPr txBox="1"/>
          <p:nvPr/>
        </p:nvSpPr>
        <p:spPr>
          <a:xfrm>
            <a:off x="187734" y="4061975"/>
            <a:ext cx="3000307" cy="2339102"/>
          </a:xfrm>
          <a:prstGeom prst="rect">
            <a:avLst/>
          </a:prstGeom>
          <a:noFill/>
          <a:ln>
            <a:solidFill>
              <a:schemeClr val="tx1"/>
            </a:solidFill>
          </a:ln>
        </p:spPr>
        <p:txBody>
          <a:bodyPr wrap="square" rtlCol="0">
            <a:spAutoFit/>
          </a:bodyPr>
          <a:lstStyle/>
          <a:p>
            <a:r>
              <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Multiplication du virus</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Attachement</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Pénétration dans la cellule hôte</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Décapsidation</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Réplication</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Assemblage</a:t>
            </a:r>
          </a:p>
          <a:p>
            <a:r>
              <a:rPr lang="fr-FR"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Libération des virions</a:t>
            </a:r>
          </a:p>
        </p:txBody>
      </p:sp>
    </p:spTree>
    <p:extLst>
      <p:ext uri="{BB962C8B-B14F-4D97-AF65-F5344CB8AC3E}">
        <p14:creationId xmlns:p14="http://schemas.microsoft.com/office/powerpoint/2010/main" val="169055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4DC9204-030F-4199-9D5D-39B08406A7D3}"/>
              </a:ext>
            </a:extLst>
          </p:cNvPr>
          <p:cNvSpPr>
            <a:spLocks noGrp="1"/>
          </p:cNvSpPr>
          <p:nvPr>
            <p:ph type="sldNum" sz="quarter" idx="12"/>
          </p:nvPr>
        </p:nvSpPr>
        <p:spPr/>
        <p:txBody>
          <a:bodyPr/>
          <a:lstStyle/>
          <a:p>
            <a:fld id="{3038C678-D7D7-4BCB-B895-F4784B27BD11}" type="slidenum">
              <a:rPr lang="fr-FR" smtClean="0"/>
              <a:t>16</a:t>
            </a:fld>
            <a:endParaRPr lang="fr-FR" dirty="0"/>
          </a:p>
        </p:txBody>
      </p:sp>
      <p:pic>
        <p:nvPicPr>
          <p:cNvPr id="2050" name="Picture 2" descr="Le cycle du coronavirus dans la cellule. © Crenim, d’après le travail de Lai MM et Cavanagh D (1997), The Molecular biology of coronavirus. Adv. Virus Res (48) 1-100, Wikipedia, CC by-sa 3.0">
            <a:extLst>
              <a:ext uri="{FF2B5EF4-FFF2-40B4-BE49-F238E27FC236}">
                <a16:creationId xmlns:a16="http://schemas.microsoft.com/office/drawing/2014/main" id="{50CBE216-74B3-492A-AF01-E67457F05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93" y="290513"/>
            <a:ext cx="5238750" cy="6248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a:extLst>
              <a:ext uri="{FF2B5EF4-FFF2-40B4-BE49-F238E27FC236}">
                <a16:creationId xmlns:a16="http://schemas.microsoft.com/office/drawing/2014/main" id="{1057113C-4439-4EFA-8B02-D90CC1E653E4}"/>
              </a:ext>
            </a:extLst>
          </p:cNvPr>
          <p:cNvSpPr txBox="1"/>
          <p:nvPr/>
        </p:nvSpPr>
        <p:spPr>
          <a:xfrm>
            <a:off x="6215450" y="3142593"/>
            <a:ext cx="2666726" cy="2846933"/>
          </a:xfrm>
          <a:prstGeom prst="rect">
            <a:avLst/>
          </a:prstGeom>
          <a:noFill/>
          <a:ln w="28575">
            <a:solidFill>
              <a:srgbClr val="FF0000"/>
            </a:solidFill>
          </a:ln>
        </p:spPr>
        <p:txBody>
          <a:bodyPr wrap="square" rtlCol="0">
            <a:spAutoFit/>
          </a:bodyPr>
          <a:lstStyle/>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cycle du coronavirus dans la cellule</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600" b="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Crenim</a:t>
            </a:r>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d’après le travail de Lai MM et </a:t>
            </a:r>
            <a:r>
              <a:rPr lang="fr-FR" sz="1600" b="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Cavanagh</a:t>
            </a:r>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 (1997),</a:t>
            </a:r>
            <a:r>
              <a:rPr lang="fr-FR" sz="1600" b="1" i="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r>
              <a:rPr lang="fr-FR" sz="1600" b="1" i="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Molecular</a:t>
            </a:r>
            <a:r>
              <a:rPr lang="fr-FR" sz="1600" b="1" i="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600" b="1" i="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biology</a:t>
            </a:r>
            <a:r>
              <a:rPr lang="fr-FR" sz="1600" b="1" i="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coronavirus. Adv. Virus </a:t>
            </a:r>
            <a:r>
              <a:rPr lang="fr-FR" sz="1600" b="1" i="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a:t>
            </a:r>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(48) 1-100</a:t>
            </a:r>
            <a:endParaRPr lang="fr-FR" sz="1600"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2" descr="Les coronavirus regroupent de nombreux virus dont seuls certains sont pathogènes pour l'Homme, parfois mortels. © Fred Murphy, Silvya Whitfield, CDC">
            <a:extLst>
              <a:ext uri="{FF2B5EF4-FFF2-40B4-BE49-F238E27FC236}">
                <a16:creationId xmlns:a16="http://schemas.microsoft.com/office/drawing/2014/main" id="{B7873345-7DFE-434A-8CD7-3DCDB2360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261" y="244134"/>
            <a:ext cx="2558645" cy="189685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a:extLst>
              <a:ext uri="{FF2B5EF4-FFF2-40B4-BE49-F238E27FC236}">
                <a16:creationId xmlns:a16="http://schemas.microsoft.com/office/drawing/2014/main" id="{7D3970CD-AFD7-4543-ADBA-802116D163D2}"/>
              </a:ext>
            </a:extLst>
          </p:cNvPr>
          <p:cNvSpPr txBox="1"/>
          <p:nvPr/>
        </p:nvSpPr>
        <p:spPr>
          <a:xfrm>
            <a:off x="6311173" y="2242393"/>
            <a:ext cx="2558645" cy="646331"/>
          </a:xfrm>
          <a:prstGeom prst="rect">
            <a:avLst/>
          </a:prstGeom>
          <a:noFill/>
          <a:ln w="28575">
            <a:solidFill>
              <a:srgbClr val="FFFF00"/>
            </a:solidFill>
          </a:ln>
        </p:spPr>
        <p:txBody>
          <a:bodyPr wrap="square" rtlCol="0">
            <a:spAutoFit/>
          </a:bodyPr>
          <a:lstStyle/>
          <a:p>
            <a:pPr algn="ctr"/>
            <a:r>
              <a:rPr lang="en-US"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Fred Murphy, </a:t>
            </a:r>
            <a:r>
              <a:rPr lang="en-US" b="1" dirty="0" err="1">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Silvya</a:t>
            </a:r>
            <a:r>
              <a:rPr lang="en-US"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Whitfield, CDC </a:t>
            </a:r>
            <a:endParaRPr lang="fr-FR"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05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33D22-E76A-49E7-ABA2-0226293B1F83}"/>
              </a:ext>
            </a:extLst>
          </p:cNvPr>
          <p:cNvSpPr/>
          <p:nvPr/>
        </p:nvSpPr>
        <p:spPr>
          <a:xfrm>
            <a:off x="656183" y="740299"/>
            <a:ext cx="7822096" cy="3293209"/>
          </a:xfrm>
          <a:prstGeom prst="rect">
            <a:avLst/>
          </a:prstGeom>
        </p:spPr>
        <p:txBody>
          <a:bodyPr wrap="square">
            <a:spAutoFit/>
          </a:bodyPr>
          <a:lstStyle/>
          <a:p>
            <a:pPr algn="ctr"/>
            <a:r>
              <a:rPr lang="fr-FR" sz="3200" b="1" dirty="0">
                <a:solidFill>
                  <a:srgbClr val="FFFF00"/>
                </a:solidFill>
                <a:latin typeface="Arial" panose="020B0604020202020204" pitchFamily="34" charset="0"/>
                <a:cs typeface="Arial" panose="020B0604020202020204" pitchFamily="34" charset="0"/>
              </a:rPr>
              <a:t>Réservoir de virus Covid-19</a:t>
            </a:r>
          </a:p>
          <a:p>
            <a:pPr algn="ctr"/>
            <a:r>
              <a:rPr lang="fr-FR" sz="2800" b="1" dirty="0">
                <a:latin typeface="Arial" panose="020B0604020202020204" pitchFamily="34" charset="0"/>
                <a:cs typeface="Arial" panose="020B0604020202020204" pitchFamily="34" charset="0"/>
              </a:rPr>
              <a:t>Probablement animal </a:t>
            </a:r>
          </a:p>
          <a:p>
            <a:endParaRPr lang="fr-F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41 premiers malades ont fréquenté un marché d’animaux vivants </a:t>
            </a:r>
            <a:r>
              <a:rPr lang="en-US" b="1"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Huanan South China Seafood Market</a:t>
            </a:r>
            <a:r>
              <a:rPr lang="fr-FR" sz="2400" b="1"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à Wuhan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Hypothèse d’une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zoonose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(maladie transmise par les animaux) </a:t>
            </a:r>
          </a:p>
        </p:txBody>
      </p:sp>
      <p:sp>
        <p:nvSpPr>
          <p:cNvPr id="4" name="Espace réservé du numéro de diapositive 3">
            <a:extLst>
              <a:ext uri="{FF2B5EF4-FFF2-40B4-BE49-F238E27FC236}">
                <a16:creationId xmlns:a16="http://schemas.microsoft.com/office/drawing/2014/main" id="{CCA02D36-FCF3-4F58-AE57-75137D7CF1B1}"/>
              </a:ext>
            </a:extLst>
          </p:cNvPr>
          <p:cNvSpPr>
            <a:spLocks noGrp="1"/>
          </p:cNvSpPr>
          <p:nvPr>
            <p:ph type="sldNum" sz="quarter" idx="12"/>
          </p:nvPr>
        </p:nvSpPr>
        <p:spPr/>
        <p:txBody>
          <a:bodyPr/>
          <a:lstStyle/>
          <a:p>
            <a:fld id="{3038C678-D7D7-4BCB-B895-F4784B27BD11}" type="slidenum">
              <a:rPr lang="fr-FR" smtClean="0"/>
              <a:t>17</a:t>
            </a:fld>
            <a:endParaRPr lang="fr-FR"/>
          </a:p>
        </p:txBody>
      </p:sp>
      <p:sp>
        <p:nvSpPr>
          <p:cNvPr id="3" name="Rectangle 2">
            <a:extLst>
              <a:ext uri="{FF2B5EF4-FFF2-40B4-BE49-F238E27FC236}">
                <a16:creationId xmlns:a16="http://schemas.microsoft.com/office/drawing/2014/main" id="{67171E00-7136-474A-842F-74ADFAFBFC21}"/>
              </a:ext>
            </a:extLst>
          </p:cNvPr>
          <p:cNvSpPr/>
          <p:nvPr/>
        </p:nvSpPr>
        <p:spPr>
          <a:xfrm>
            <a:off x="459686" y="4287804"/>
            <a:ext cx="4032802" cy="1938992"/>
          </a:xfrm>
          <a:prstGeom prst="rect">
            <a:avLst/>
          </a:prstGeom>
          <a:ln w="28575">
            <a:solidFill>
              <a:srgbClr val="FF0000"/>
            </a:solidFill>
          </a:ln>
        </p:spPr>
        <p:txBody>
          <a:bodyPr wrap="square">
            <a:spAutoFit/>
          </a:bodyPr>
          <a:lstStyle/>
          <a:p>
            <a:pPr algn="ct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Hypothèse sur le réservoir de viru</a:t>
            </a:r>
            <a:r>
              <a:rPr lang="fr-FR" sz="2400" b="1" dirty="0">
                <a:solidFill>
                  <a:srgbClr val="FFFF99"/>
                </a:solidFill>
                <a:latin typeface="Arial" panose="020B0604020202020204" pitchFamily="34" charset="0"/>
                <a:cs typeface="Arial" panose="020B0604020202020204" pitchFamily="34" charset="0"/>
              </a:rPr>
              <a:t>s : </a:t>
            </a:r>
            <a:r>
              <a:rPr lang="fr-FR" sz="2400" b="1" dirty="0">
                <a:latin typeface="Arial" panose="020B0604020202020204" pitchFamily="34" charset="0"/>
                <a:cs typeface="Arial" panose="020B0604020202020204" pitchFamily="34" charset="0"/>
              </a:rPr>
              <a:t>transmission du virus de la chauve-souris → serpent  → pangolin → homme  </a:t>
            </a:r>
          </a:p>
        </p:txBody>
      </p:sp>
      <p:pic>
        <p:nvPicPr>
          <p:cNvPr id="2052" name="Picture 4" descr="Résultat de recherche d'images pour &quot;photo pangolin&quot;">
            <a:extLst>
              <a:ext uri="{FF2B5EF4-FFF2-40B4-BE49-F238E27FC236}">
                <a16:creationId xmlns:a16="http://schemas.microsoft.com/office/drawing/2014/main" id="{35F422C5-91B7-4CD4-8D0B-227B8E6E5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4015285"/>
            <a:ext cx="3764446" cy="218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6453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A02D87-FF00-48CE-A0BD-3BA6CC158EA3}"/>
              </a:ext>
            </a:extLst>
          </p:cNvPr>
          <p:cNvSpPr>
            <a:spLocks noGrp="1"/>
          </p:cNvSpPr>
          <p:nvPr>
            <p:ph type="sldNum" sz="quarter" idx="12"/>
          </p:nvPr>
        </p:nvSpPr>
        <p:spPr/>
        <p:txBody>
          <a:bodyPr/>
          <a:lstStyle/>
          <a:p>
            <a:fld id="{3038C678-D7D7-4BCB-B895-F4784B27BD11}" type="slidenum">
              <a:rPr lang="fr-FR" smtClean="0"/>
              <a:t>18</a:t>
            </a:fld>
            <a:endParaRPr lang="fr-FR" dirty="0"/>
          </a:p>
        </p:txBody>
      </p:sp>
      <p:sp>
        <p:nvSpPr>
          <p:cNvPr id="4" name="ZoneTexte 3">
            <a:extLst>
              <a:ext uri="{FF2B5EF4-FFF2-40B4-BE49-F238E27FC236}">
                <a16:creationId xmlns:a16="http://schemas.microsoft.com/office/drawing/2014/main" id="{43E09F88-9B88-40AA-A480-662479E9FBE9}"/>
              </a:ext>
            </a:extLst>
          </p:cNvPr>
          <p:cNvSpPr txBox="1"/>
          <p:nvPr/>
        </p:nvSpPr>
        <p:spPr>
          <a:xfrm>
            <a:off x="672407" y="782121"/>
            <a:ext cx="7561191" cy="4585871"/>
          </a:xfrm>
          <a:prstGeom prst="rect">
            <a:avLst/>
          </a:prstGeom>
          <a:noFill/>
        </p:spPr>
        <p:txBody>
          <a:bodyPr wrap="square" rtlCol="0">
            <a:spAutoFit/>
          </a:bodyPr>
          <a:lstStyle/>
          <a:p>
            <a:pPr algn="ctr"/>
            <a:r>
              <a:rPr lang="fr-FR"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Evolution épidémiologique du </a:t>
            </a:r>
          </a:p>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Covid-19</a:t>
            </a:r>
          </a:p>
          <a:p>
            <a:pPr algn="ctr"/>
            <a:r>
              <a:rPr lang="fr-FR"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Transmission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problème des personnes qui n’ont pas de signes cliniques.</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Rares enfants atteints !</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Taux de contagiosité (R0)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à 4,4 personnes ?</a:t>
            </a: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Décès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 des malades</a:t>
            </a:r>
          </a:p>
          <a:p>
            <a:endPar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 pays atteints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pandémie</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ce jour : stabilisation ???</a:t>
            </a:r>
          </a:p>
        </p:txBody>
      </p:sp>
      <p:pic>
        <p:nvPicPr>
          <p:cNvPr id="2" name="Image 1">
            <a:extLst>
              <a:ext uri="{FF2B5EF4-FFF2-40B4-BE49-F238E27FC236}">
                <a16:creationId xmlns:a16="http://schemas.microsoft.com/office/drawing/2014/main" id="{A7288518-D7DB-4AF0-BB57-F27C8223AF33}"/>
              </a:ext>
            </a:extLst>
          </p:cNvPr>
          <p:cNvPicPr>
            <a:picLocks noChangeAspect="1"/>
          </p:cNvPicPr>
          <p:nvPr/>
        </p:nvPicPr>
        <p:blipFill>
          <a:blip r:embed="rId2"/>
          <a:stretch>
            <a:fillRect/>
          </a:stretch>
        </p:blipFill>
        <p:spPr>
          <a:xfrm>
            <a:off x="5797459" y="3836845"/>
            <a:ext cx="2515952" cy="1673702"/>
          </a:xfrm>
          <a:prstGeom prst="rect">
            <a:avLst/>
          </a:prstGeom>
        </p:spPr>
      </p:pic>
      <p:sp>
        <p:nvSpPr>
          <p:cNvPr id="5" name="ZoneTexte 4">
            <a:extLst>
              <a:ext uri="{FF2B5EF4-FFF2-40B4-BE49-F238E27FC236}">
                <a16:creationId xmlns:a16="http://schemas.microsoft.com/office/drawing/2014/main" id="{556D4973-B4A5-4B51-B1F4-A79466401884}"/>
              </a:ext>
            </a:extLst>
          </p:cNvPr>
          <p:cNvSpPr txBox="1"/>
          <p:nvPr/>
        </p:nvSpPr>
        <p:spPr>
          <a:xfrm>
            <a:off x="4820859" y="5725476"/>
            <a:ext cx="3940843" cy="923330"/>
          </a:xfrm>
          <a:prstGeom prst="rect">
            <a:avLst/>
          </a:prstGeom>
          <a:solidFill>
            <a:srgbClr val="FFFF99"/>
          </a:solidFill>
          <a:ln>
            <a:solidFill>
              <a:srgbClr val="FF0000"/>
            </a:solidFill>
          </a:ln>
        </p:spPr>
        <p:txBody>
          <a:bodyPr wrap="square" rtlCol="0">
            <a:spAutoFit/>
          </a:bodyPr>
          <a:lstStyle/>
          <a:p>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Pourcentage de mortalité :</a:t>
            </a:r>
          </a:p>
          <a:p>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EBOLA : 41 %</a:t>
            </a:r>
          </a:p>
          <a:p>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Grippe saisonnière : : 0,32 %</a:t>
            </a:r>
          </a:p>
        </p:txBody>
      </p:sp>
    </p:spTree>
    <p:extLst>
      <p:ext uri="{BB962C8B-B14F-4D97-AF65-F5344CB8AC3E}">
        <p14:creationId xmlns:p14="http://schemas.microsoft.com/office/powerpoint/2010/main" val="122982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B8DA6D2-1BF9-4A15-AB3F-070B2832DC3F}"/>
              </a:ext>
            </a:extLst>
          </p:cNvPr>
          <p:cNvSpPr>
            <a:spLocks noGrp="1"/>
          </p:cNvSpPr>
          <p:nvPr>
            <p:ph type="sldNum" sz="quarter" idx="12"/>
          </p:nvPr>
        </p:nvSpPr>
        <p:spPr/>
        <p:txBody>
          <a:bodyPr/>
          <a:lstStyle/>
          <a:p>
            <a:fld id="{3038C678-D7D7-4BCB-B895-F4784B27BD11}" type="slidenum">
              <a:rPr lang="fr-FR" smtClean="0"/>
              <a:t>19</a:t>
            </a:fld>
            <a:endParaRPr lang="fr-FR" dirty="0"/>
          </a:p>
        </p:txBody>
      </p:sp>
      <p:pic>
        <p:nvPicPr>
          <p:cNvPr id="1026" name="Picture 2" descr="Une soupe de serpent servie dans un restaurant de Hong Kong.&#10;">
            <a:extLst>
              <a:ext uri="{FF2B5EF4-FFF2-40B4-BE49-F238E27FC236}">
                <a16:creationId xmlns:a16="http://schemas.microsoft.com/office/drawing/2014/main" id="{F49D979F-B64A-40AE-B0B0-2379B7108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4275209"/>
            <a:ext cx="5498826" cy="23411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a:extLst>
              <a:ext uri="{FF2B5EF4-FFF2-40B4-BE49-F238E27FC236}">
                <a16:creationId xmlns:a16="http://schemas.microsoft.com/office/drawing/2014/main" id="{672788D0-CDB7-4168-A930-8DF7AB53DF4B}"/>
              </a:ext>
            </a:extLst>
          </p:cNvPr>
          <p:cNvSpPr txBox="1"/>
          <p:nvPr/>
        </p:nvSpPr>
        <p:spPr>
          <a:xfrm>
            <a:off x="423920" y="1056239"/>
            <a:ext cx="2802753" cy="1384995"/>
          </a:xfrm>
          <a:prstGeom prst="rect">
            <a:avLst/>
          </a:prstGeom>
          <a:solidFill>
            <a:srgbClr val="FFFF99"/>
          </a:solidFill>
          <a:ln>
            <a:solidFill>
              <a:srgbClr val="FF0000"/>
            </a:solidFill>
          </a:ln>
        </p:spPr>
        <p:txBody>
          <a:bodyPr wrap="square" rtlCol="0">
            <a:spAutoFit/>
          </a:bodyPr>
          <a:lstStyle/>
          <a:p>
            <a:pPr algn="ctr"/>
            <a:r>
              <a:rPr lang="fr-FR" sz="28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Chine, un pays de contrastes</a:t>
            </a:r>
          </a:p>
        </p:txBody>
      </p:sp>
      <p:sp>
        <p:nvSpPr>
          <p:cNvPr id="6" name="ZoneTexte 5">
            <a:extLst>
              <a:ext uri="{FF2B5EF4-FFF2-40B4-BE49-F238E27FC236}">
                <a16:creationId xmlns:a16="http://schemas.microsoft.com/office/drawing/2014/main" id="{0B031D00-FDD9-4F73-9771-3C8734840C02}"/>
              </a:ext>
            </a:extLst>
          </p:cNvPr>
          <p:cNvSpPr txBox="1"/>
          <p:nvPr/>
        </p:nvSpPr>
        <p:spPr>
          <a:xfrm>
            <a:off x="452134" y="3247878"/>
            <a:ext cx="5010520" cy="830997"/>
          </a:xfrm>
          <a:prstGeom prst="rect">
            <a:avLst/>
          </a:prstGeom>
          <a:noFill/>
          <a:ln w="28575">
            <a:solidFill>
              <a:srgbClr val="FFFF00"/>
            </a:solidFill>
          </a:ln>
        </p:spPr>
        <p:txBody>
          <a:bodyPr wrap="square" rtlCol="0">
            <a:spAutoFit/>
          </a:bodyPr>
          <a:lstStyle/>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Marchés insalubres – Soupes de serpents ou de chauve-souris ?</a:t>
            </a:r>
          </a:p>
        </p:txBody>
      </p:sp>
      <p:pic>
        <p:nvPicPr>
          <p:cNvPr id="1028" name="Picture 4" descr="A Shanghai (Chine), le port du masque dans les lieux publics est devenu obligatoire.">
            <a:extLst>
              <a:ext uri="{FF2B5EF4-FFF2-40B4-BE49-F238E27FC236}">
                <a16:creationId xmlns:a16="http://schemas.microsoft.com/office/drawing/2014/main" id="{9EA2A218-D97F-4FBB-B898-A497BA8B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365" y="261344"/>
            <a:ext cx="4244961" cy="28320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a:extLst>
              <a:ext uri="{FF2B5EF4-FFF2-40B4-BE49-F238E27FC236}">
                <a16:creationId xmlns:a16="http://schemas.microsoft.com/office/drawing/2014/main" id="{6CE25EF4-2AE0-49F3-9BA2-94D2A65A9279}"/>
              </a:ext>
            </a:extLst>
          </p:cNvPr>
          <p:cNvSpPr txBox="1"/>
          <p:nvPr/>
        </p:nvSpPr>
        <p:spPr>
          <a:xfrm>
            <a:off x="5867609" y="5057035"/>
            <a:ext cx="2922104" cy="1015663"/>
          </a:xfrm>
          <a:prstGeom prst="rect">
            <a:avLst/>
          </a:prstGeom>
          <a:noFill/>
          <a:ln w="28575">
            <a:solidFill>
              <a:srgbClr val="FFC000"/>
            </a:solidFill>
          </a:ln>
        </p:spPr>
        <p:txBody>
          <a:bodyPr wrap="square" rtlCol="0">
            <a:spAutoFit/>
          </a:bodyPr>
          <a:lstStyle/>
          <a:p>
            <a:pPr algn="ctr"/>
            <a:r>
              <a:rPr lang="fr-FR" sz="2000" b="1" dirty="0">
                <a:latin typeface="Arial" panose="020B0604020202020204" pitchFamily="34" charset="0"/>
                <a:cs typeface="Arial" panose="020B0604020202020204" pitchFamily="34" charset="0"/>
              </a:rPr>
              <a:t>La Chine lance le plus grand réseau mobile 5G au monde</a:t>
            </a:r>
          </a:p>
        </p:txBody>
      </p:sp>
      <p:pic>
        <p:nvPicPr>
          <p:cNvPr id="1030" name="Picture 6">
            <a:extLst>
              <a:ext uri="{FF2B5EF4-FFF2-40B4-BE49-F238E27FC236}">
                <a16:creationId xmlns:a16="http://schemas.microsoft.com/office/drawing/2014/main" id="{9D829565-ECE4-41E5-8A68-257F866D3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288" y="3171582"/>
            <a:ext cx="2993425" cy="1683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206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A5712B0-AB45-408A-864A-E51A2656CBB7}"/>
              </a:ext>
            </a:extLst>
          </p:cNvPr>
          <p:cNvSpPr>
            <a:spLocks noGrp="1"/>
          </p:cNvSpPr>
          <p:nvPr>
            <p:ph type="sldNum" sz="quarter" idx="12"/>
          </p:nvPr>
        </p:nvSpPr>
        <p:spPr>
          <a:xfrm>
            <a:off x="6448010" y="6326534"/>
            <a:ext cx="2057400" cy="365125"/>
          </a:xfrm>
        </p:spPr>
        <p:txBody>
          <a:bodyPr/>
          <a:lstStyle/>
          <a:p>
            <a:fld id="{3038C678-D7D7-4BCB-B895-F4784B27BD11}" type="slidenum">
              <a:rPr lang="fr-FR" smtClean="0"/>
              <a:t>2</a:t>
            </a:fld>
            <a:endParaRPr lang="fr-FR"/>
          </a:p>
        </p:txBody>
      </p:sp>
      <p:pic>
        <p:nvPicPr>
          <p:cNvPr id="6" name="Image 5">
            <a:extLst>
              <a:ext uri="{FF2B5EF4-FFF2-40B4-BE49-F238E27FC236}">
                <a16:creationId xmlns:a16="http://schemas.microsoft.com/office/drawing/2014/main" id="{CEE5D29E-D404-4D75-8AE8-EE7013BC6737}"/>
              </a:ext>
            </a:extLst>
          </p:cNvPr>
          <p:cNvPicPr>
            <a:picLocks noChangeAspect="1"/>
          </p:cNvPicPr>
          <p:nvPr/>
        </p:nvPicPr>
        <p:blipFill>
          <a:blip r:embed="rId2"/>
          <a:stretch>
            <a:fillRect/>
          </a:stretch>
        </p:blipFill>
        <p:spPr>
          <a:xfrm>
            <a:off x="2702155" y="1373735"/>
            <a:ext cx="6295040" cy="4807989"/>
          </a:xfrm>
          <a:prstGeom prst="rect">
            <a:avLst/>
          </a:prstGeom>
        </p:spPr>
      </p:pic>
      <p:sp>
        <p:nvSpPr>
          <p:cNvPr id="8" name="ZoneTexte 7">
            <a:extLst>
              <a:ext uri="{FF2B5EF4-FFF2-40B4-BE49-F238E27FC236}">
                <a16:creationId xmlns:a16="http://schemas.microsoft.com/office/drawing/2014/main" id="{8AD964F7-9E74-4B45-8769-11E857AA12CC}"/>
              </a:ext>
            </a:extLst>
          </p:cNvPr>
          <p:cNvSpPr txBox="1"/>
          <p:nvPr/>
        </p:nvSpPr>
        <p:spPr>
          <a:xfrm>
            <a:off x="5222305" y="3061150"/>
            <a:ext cx="983253" cy="369332"/>
          </a:xfrm>
          <a:prstGeom prst="rect">
            <a:avLst/>
          </a:prstGeom>
          <a:solidFill>
            <a:schemeClr val="tx1"/>
          </a:solidFill>
        </p:spPr>
        <p:txBody>
          <a:bodyPr wrap="square" rtlCol="0">
            <a:spAutoFit/>
          </a:bodyPr>
          <a:lstStyle/>
          <a:p>
            <a:pPr algn="ctr"/>
            <a:r>
              <a:rPr lang="fr-FR"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Wuhan</a:t>
            </a:r>
          </a:p>
        </p:txBody>
      </p:sp>
      <p:sp>
        <p:nvSpPr>
          <p:cNvPr id="7" name="Rectangle 6">
            <a:extLst>
              <a:ext uri="{FF2B5EF4-FFF2-40B4-BE49-F238E27FC236}">
                <a16:creationId xmlns:a16="http://schemas.microsoft.com/office/drawing/2014/main" id="{9DF813E6-F9AF-43F7-9686-F4E2C09C3656}"/>
              </a:ext>
            </a:extLst>
          </p:cNvPr>
          <p:cNvSpPr/>
          <p:nvPr/>
        </p:nvSpPr>
        <p:spPr>
          <a:xfrm>
            <a:off x="146805" y="622035"/>
            <a:ext cx="2817114" cy="3354765"/>
          </a:xfrm>
          <a:prstGeom prst="rect">
            <a:avLst/>
          </a:prstGeom>
          <a:solidFill>
            <a:srgbClr val="FFFF99"/>
          </a:solidFill>
        </p:spPr>
        <p:txBody>
          <a:bodyPr wrap="square">
            <a:spAutoFit/>
          </a:bodyPr>
          <a:lstStyle/>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la ville de Wuhan, le 29/12/2019, sept patients sont isolés pour «</a:t>
            </a:r>
            <a:r>
              <a:rPr lang="fr-FR"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pneumonies de cause </a:t>
            </a:r>
          </a:p>
          <a:p>
            <a:pPr algn="ctr"/>
            <a:r>
              <a:rPr lang="fr-FR"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inconnue</a:t>
            </a: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r>
              <a:rPr lang="fr-FR"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Province de Hubei  </a:t>
            </a:r>
          </a:p>
        </p:txBody>
      </p:sp>
      <p:pic>
        <p:nvPicPr>
          <p:cNvPr id="1028" name="Picture 4">
            <a:extLst>
              <a:ext uri="{FF2B5EF4-FFF2-40B4-BE49-F238E27FC236}">
                <a16:creationId xmlns:a16="http://schemas.microsoft.com/office/drawing/2014/main" id="{C9C5A940-CECA-4E79-B854-1BAB250DB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01" y="4101294"/>
            <a:ext cx="1434597" cy="19106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Ellipse 1">
            <a:extLst>
              <a:ext uri="{FF2B5EF4-FFF2-40B4-BE49-F238E27FC236}">
                <a16:creationId xmlns:a16="http://schemas.microsoft.com/office/drawing/2014/main" id="{9B6435BB-5E97-4D19-9FE1-E75995622622}"/>
              </a:ext>
            </a:extLst>
          </p:cNvPr>
          <p:cNvSpPr/>
          <p:nvPr/>
        </p:nvSpPr>
        <p:spPr>
          <a:xfrm>
            <a:off x="4618496" y="2494853"/>
            <a:ext cx="1587062" cy="1295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D865969-1825-4855-81BA-0EE2C547E4B9}"/>
              </a:ext>
            </a:extLst>
          </p:cNvPr>
          <p:cNvSpPr/>
          <p:nvPr/>
        </p:nvSpPr>
        <p:spPr>
          <a:xfrm>
            <a:off x="3354430" y="386395"/>
            <a:ext cx="5253542" cy="830997"/>
          </a:xfrm>
          <a:prstGeom prst="rect">
            <a:avLst/>
          </a:prstGeom>
          <a:ln>
            <a:solidFill>
              <a:srgbClr val="FFFF00"/>
            </a:solidFill>
          </a:ln>
        </p:spPr>
        <p:txBody>
          <a:bodyPr wrap="square">
            <a:spAutoFit/>
          </a:bodyPr>
          <a:lstStyle/>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Alerte donnée par le </a:t>
            </a:r>
          </a:p>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 Li </a:t>
            </a:r>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Wenliang</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Décès le 7/2/2020</a:t>
            </a:r>
          </a:p>
        </p:txBody>
      </p:sp>
      <p:sp>
        <p:nvSpPr>
          <p:cNvPr id="5" name="ZoneTexte 4">
            <a:extLst>
              <a:ext uri="{FF2B5EF4-FFF2-40B4-BE49-F238E27FC236}">
                <a16:creationId xmlns:a16="http://schemas.microsoft.com/office/drawing/2014/main" id="{36C2D7B8-3027-4E22-B3B6-6937E519B8BA}"/>
              </a:ext>
            </a:extLst>
          </p:cNvPr>
          <p:cNvSpPr txBox="1"/>
          <p:nvPr/>
        </p:nvSpPr>
        <p:spPr>
          <a:xfrm>
            <a:off x="1702674" y="6087381"/>
            <a:ext cx="7288924" cy="646331"/>
          </a:xfrm>
          <a:prstGeom prst="rect">
            <a:avLst/>
          </a:prstGeom>
          <a:solidFill>
            <a:srgbClr val="99FF99"/>
          </a:solidFill>
          <a:ln>
            <a:solidFill>
              <a:srgbClr val="FF0000"/>
            </a:solidFill>
          </a:ln>
        </p:spPr>
        <p:txBody>
          <a:bodyPr wrap="square" rtlCol="0">
            <a:spAutoFit/>
          </a:bodyPr>
          <a:lstStyle/>
          <a:p>
            <a:pPr algn="ctr"/>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Arrêté le 3/1/2020 le Dr Li </a:t>
            </a:r>
            <a:r>
              <a:rPr lang="fr-FR"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Wenliang</a:t>
            </a:r>
            <a:r>
              <a:rPr lang="fr-FR"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devait reconnaître qu'il « perturbe l'ordre social », lui intimant de se « calmer, réfléchir » </a:t>
            </a:r>
          </a:p>
        </p:txBody>
      </p:sp>
    </p:spTree>
    <p:extLst>
      <p:ext uri="{BB962C8B-B14F-4D97-AF65-F5344CB8AC3E}">
        <p14:creationId xmlns:p14="http://schemas.microsoft.com/office/powerpoint/2010/main" val="105485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C43B3A7-62CA-406A-9BE0-4CEEEAF2BA65}"/>
              </a:ext>
            </a:extLst>
          </p:cNvPr>
          <p:cNvSpPr>
            <a:spLocks noGrp="1"/>
          </p:cNvSpPr>
          <p:nvPr>
            <p:ph type="sldNum" sz="quarter" idx="12"/>
          </p:nvPr>
        </p:nvSpPr>
        <p:spPr/>
        <p:txBody>
          <a:bodyPr/>
          <a:lstStyle/>
          <a:p>
            <a:fld id="{3038C678-D7D7-4BCB-B895-F4784B27BD11}" type="slidenum">
              <a:rPr lang="fr-FR" smtClean="0"/>
              <a:t>20</a:t>
            </a:fld>
            <a:endParaRPr lang="fr-FR"/>
          </a:p>
        </p:txBody>
      </p:sp>
      <p:sp>
        <p:nvSpPr>
          <p:cNvPr id="8" name="ZoneTexte 7">
            <a:extLst>
              <a:ext uri="{FF2B5EF4-FFF2-40B4-BE49-F238E27FC236}">
                <a16:creationId xmlns:a16="http://schemas.microsoft.com/office/drawing/2014/main" id="{CEC32602-3051-404A-BAF0-E274AA1ED6BA}"/>
              </a:ext>
            </a:extLst>
          </p:cNvPr>
          <p:cNvSpPr txBox="1"/>
          <p:nvPr/>
        </p:nvSpPr>
        <p:spPr>
          <a:xfrm>
            <a:off x="817835" y="4840279"/>
            <a:ext cx="7016375" cy="1631216"/>
          </a:xfrm>
          <a:prstGeom prst="rect">
            <a:avLst/>
          </a:prstGeom>
          <a:noFill/>
          <a:ln w="28575">
            <a:solidFill>
              <a:srgbClr val="FFC000"/>
            </a:solidFill>
          </a:ln>
        </p:spPr>
        <p:txBody>
          <a:bodyPr wrap="square" rtlCol="0">
            <a:spAutoFit/>
          </a:bodyPr>
          <a:lstStyle/>
          <a:p>
            <a:pPr algn="ctr"/>
            <a:r>
              <a:rPr lang="fr-FR" sz="2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10/02/20 : pour le directeur général de l’OMS, </a:t>
            </a:r>
            <a:r>
              <a:rPr lang="fr-FR" sz="2000" b="1" dirty="0" err="1">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Tedros</a:t>
            </a:r>
            <a:r>
              <a:rPr lang="fr-FR" sz="2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err="1">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Adhanom</a:t>
            </a:r>
            <a:r>
              <a:rPr lang="fr-FR" sz="2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err="1">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Ghebreyesus</a:t>
            </a:r>
            <a:r>
              <a:rPr lang="fr-FR" sz="20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tendance n’était pas à l’accélération de la propagation du virus. »</a:t>
            </a:r>
          </a:p>
          <a:p>
            <a:pPr algn="ct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 13/02/20 : annonce de 14000 patients infectés et 242 décès supplémentaires en Chine</a:t>
            </a:r>
          </a:p>
        </p:txBody>
      </p:sp>
      <p:sp>
        <p:nvSpPr>
          <p:cNvPr id="9" name="Rectangle 8">
            <a:extLst>
              <a:ext uri="{FF2B5EF4-FFF2-40B4-BE49-F238E27FC236}">
                <a16:creationId xmlns:a16="http://schemas.microsoft.com/office/drawing/2014/main" id="{F3AD745D-5FFB-4AF6-BAB5-2359BB597A63}"/>
              </a:ext>
            </a:extLst>
          </p:cNvPr>
          <p:cNvSpPr/>
          <p:nvPr/>
        </p:nvSpPr>
        <p:spPr>
          <a:xfrm>
            <a:off x="7177493" y="1985701"/>
            <a:ext cx="1892935" cy="1200329"/>
          </a:xfrm>
          <a:prstGeom prst="rect">
            <a:avLst/>
          </a:prstGeom>
          <a:ln>
            <a:solidFill>
              <a:srgbClr val="FF0000"/>
            </a:solidFill>
          </a:ln>
        </p:spPr>
        <p:txBody>
          <a:bodyPr wrap="square">
            <a:spAutoFit/>
          </a:bodyPr>
          <a:lstStyle/>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2019-nCoV </a:t>
            </a: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Covid-19</a:t>
            </a:r>
          </a:p>
        </p:txBody>
      </p:sp>
      <p:pic>
        <p:nvPicPr>
          <p:cNvPr id="10" name="Image 9">
            <a:extLst>
              <a:ext uri="{FF2B5EF4-FFF2-40B4-BE49-F238E27FC236}">
                <a16:creationId xmlns:a16="http://schemas.microsoft.com/office/drawing/2014/main" id="{F83220DB-8005-4998-B291-56BF1F024597}"/>
              </a:ext>
            </a:extLst>
          </p:cNvPr>
          <p:cNvPicPr>
            <a:picLocks noChangeAspect="1"/>
          </p:cNvPicPr>
          <p:nvPr/>
        </p:nvPicPr>
        <p:blipFill>
          <a:blip r:embed="rId2"/>
          <a:stretch>
            <a:fillRect/>
          </a:stretch>
        </p:blipFill>
        <p:spPr>
          <a:xfrm>
            <a:off x="267298" y="273163"/>
            <a:ext cx="6807102" cy="4373167"/>
          </a:xfrm>
          <a:prstGeom prst="rect">
            <a:avLst/>
          </a:prstGeom>
        </p:spPr>
      </p:pic>
    </p:spTree>
    <p:extLst>
      <p:ext uri="{BB962C8B-B14F-4D97-AF65-F5344CB8AC3E}">
        <p14:creationId xmlns:p14="http://schemas.microsoft.com/office/powerpoint/2010/main" val="373753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02060"/>
            </a:gs>
            <a:gs pos="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4" name="Text Box 46">
            <a:extLst>
              <a:ext uri="{FF2B5EF4-FFF2-40B4-BE49-F238E27FC236}">
                <a16:creationId xmlns:a16="http://schemas.microsoft.com/office/drawing/2014/main" id="{70076400-6E53-4978-AB14-FCD88C04D4DC}"/>
              </a:ext>
            </a:extLst>
          </p:cNvPr>
          <p:cNvSpPr txBox="1">
            <a:spLocks noChangeArrowheads="1"/>
          </p:cNvSpPr>
          <p:nvPr/>
        </p:nvSpPr>
        <p:spPr bwMode="auto">
          <a:xfrm>
            <a:off x="4113456" y="2835337"/>
            <a:ext cx="3993874" cy="769937"/>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FF00"/>
            </a:solidFill>
            <a:miter lim="800000"/>
            <a:headEnd/>
            <a:tailEnd/>
          </a:ln>
          <a:effectLst/>
        </p:spPr>
        <p:txBody>
          <a:bodyPr wrap="square">
            <a:spAutoFit/>
          </a:bodyPr>
          <a:lstStyle/>
          <a:p>
            <a:pPr algn="ctr" eaLnBrk="1" hangingPunct="1">
              <a:spcBef>
                <a:spcPct val="50000"/>
              </a:spcBef>
              <a:defRPr/>
            </a:pPr>
            <a:r>
              <a:rPr lang="fr-FR" sz="4400" dirty="0">
                <a:solidFill>
                  <a:srgbClr val="FF3300"/>
                </a:solidFill>
                <a:effectLst>
                  <a:outerShdw blurRad="38100" dist="38100" dir="2700000" algn="tl">
                    <a:srgbClr val="000000"/>
                  </a:outerShdw>
                </a:effectLst>
                <a:latin typeface="Arial" charset="0"/>
              </a:rPr>
              <a:t>Conclusion </a:t>
            </a:r>
          </a:p>
        </p:txBody>
      </p:sp>
      <p:sp>
        <p:nvSpPr>
          <p:cNvPr id="2" name="Rectangle 1">
            <a:extLst>
              <a:ext uri="{FF2B5EF4-FFF2-40B4-BE49-F238E27FC236}">
                <a16:creationId xmlns:a16="http://schemas.microsoft.com/office/drawing/2014/main" id="{CDEC7CC5-0B55-4B4A-A577-A09D8AF5D8CD}"/>
              </a:ext>
            </a:extLst>
          </p:cNvPr>
          <p:cNvSpPr/>
          <p:nvPr/>
        </p:nvSpPr>
        <p:spPr>
          <a:xfrm>
            <a:off x="4032083" y="4161820"/>
            <a:ext cx="4011933" cy="1877437"/>
          </a:xfrm>
          <a:prstGeom prst="rect">
            <a:avLst/>
          </a:prstGeom>
          <a:ln w="28575">
            <a:solidFill>
              <a:srgbClr val="FFFF00"/>
            </a:solidFill>
          </a:ln>
        </p:spPr>
        <p:txBody>
          <a:bodyPr wrap="square">
            <a:sp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very </a:t>
            </a:r>
            <a:r>
              <a:rPr lang="en-US"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very</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early to make any predictions,” </a:t>
            </a:r>
            <a:r>
              <a:rPr lang="en-US"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 Michael Ryan, </a:t>
            </a:r>
            <a:r>
              <a:rPr lang="en-US" sz="2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executive director of the WHO’s health emergencies program</a:t>
            </a:r>
            <a:r>
              <a:rPr lang="en-US"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 5" descr="Coronavirus : l’épidémie en 10 dates clés">
            <a:extLst>
              <a:ext uri="{FF2B5EF4-FFF2-40B4-BE49-F238E27FC236}">
                <a16:creationId xmlns:a16="http://schemas.microsoft.com/office/drawing/2014/main" id="{B7868872-46C5-48C0-AC4A-BD93238210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6994" y="765404"/>
            <a:ext cx="3108868" cy="2611270"/>
          </a:xfrm>
          <a:prstGeom prst="rect">
            <a:avLst/>
          </a:prstGeom>
          <a:noFill/>
          <a:ln>
            <a:noFill/>
          </a:ln>
        </p:spPr>
      </p:pic>
      <p:sp>
        <p:nvSpPr>
          <p:cNvPr id="5" name="ZoneTexte 4">
            <a:extLst>
              <a:ext uri="{FF2B5EF4-FFF2-40B4-BE49-F238E27FC236}">
                <a16:creationId xmlns:a16="http://schemas.microsoft.com/office/drawing/2014/main" id="{FBA4E03A-27D4-4A15-B1B4-EBC50B3C21DC}"/>
              </a:ext>
            </a:extLst>
          </p:cNvPr>
          <p:cNvSpPr txBox="1"/>
          <p:nvPr/>
        </p:nvSpPr>
        <p:spPr>
          <a:xfrm>
            <a:off x="4113456" y="955353"/>
            <a:ext cx="4011933" cy="1323439"/>
          </a:xfrm>
          <a:prstGeom prst="rect">
            <a:avLst/>
          </a:prstGeom>
          <a:noFill/>
          <a:ln w="28575">
            <a:solidFill>
              <a:srgbClr val="FFC000"/>
            </a:solidFill>
          </a:ln>
        </p:spPr>
        <p:txBody>
          <a:bodyPr wrap="square" rtlCol="0">
            <a:spAutoFit/>
          </a:bodyPr>
          <a:lstStyle/>
          <a:p>
            <a:pPr algn="ct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bourse s’envole pour le spécialiste français du diagnostic </a:t>
            </a:r>
            <a:r>
              <a:rPr lang="fr-FR"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Novacyt</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fabricant de masques Alpha Pro Tech… </a:t>
            </a:r>
          </a:p>
        </p:txBody>
      </p:sp>
      <p:pic>
        <p:nvPicPr>
          <p:cNvPr id="2050" name="Picture 2" descr="Forte hausse du nombre de cas de Covid-19 en Chine après un changement de calcul">
            <a:extLst>
              <a:ext uri="{FF2B5EF4-FFF2-40B4-BE49-F238E27FC236}">
                <a16:creationId xmlns:a16="http://schemas.microsoft.com/office/drawing/2014/main" id="{5CB465F0-1D23-4431-8B74-EBB37430B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37" y="3846973"/>
            <a:ext cx="3288425" cy="219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91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396E001-23FC-40A3-9704-A58889DF7114}"/>
              </a:ext>
            </a:extLst>
          </p:cNvPr>
          <p:cNvSpPr>
            <a:spLocks noGrp="1"/>
          </p:cNvSpPr>
          <p:nvPr>
            <p:ph type="sldNum" sz="quarter" idx="12"/>
          </p:nvPr>
        </p:nvSpPr>
        <p:spPr/>
        <p:txBody>
          <a:bodyPr/>
          <a:lstStyle/>
          <a:p>
            <a:fld id="{3038C678-D7D7-4BCB-B895-F4784B27BD11}" type="slidenum">
              <a:rPr lang="fr-FR" smtClean="0"/>
              <a:t>22</a:t>
            </a:fld>
            <a:endParaRPr lang="fr-FR"/>
          </a:p>
        </p:txBody>
      </p:sp>
      <p:sp>
        <p:nvSpPr>
          <p:cNvPr id="4" name="Text Box 46">
            <a:extLst>
              <a:ext uri="{FF2B5EF4-FFF2-40B4-BE49-F238E27FC236}">
                <a16:creationId xmlns:a16="http://schemas.microsoft.com/office/drawing/2014/main" id="{B4D1DDCD-971A-4CE9-B5D9-43B6DD65D6F1}"/>
              </a:ext>
            </a:extLst>
          </p:cNvPr>
          <p:cNvSpPr txBox="1">
            <a:spLocks noChangeArrowheads="1"/>
          </p:cNvSpPr>
          <p:nvPr/>
        </p:nvSpPr>
        <p:spPr bwMode="auto">
          <a:xfrm>
            <a:off x="2575063" y="1115745"/>
            <a:ext cx="3993874" cy="769937"/>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FF00"/>
            </a:solidFill>
            <a:miter lim="800000"/>
            <a:headEnd/>
            <a:tailEnd/>
          </a:ln>
          <a:effectLst/>
        </p:spPr>
        <p:txBody>
          <a:bodyPr wrap="square">
            <a:spAutoFit/>
          </a:bodyPr>
          <a:lstStyle/>
          <a:p>
            <a:pPr algn="ctr" eaLnBrk="1" hangingPunct="1">
              <a:spcBef>
                <a:spcPct val="50000"/>
              </a:spcBef>
              <a:defRPr/>
            </a:pPr>
            <a:r>
              <a:rPr lang="fr-FR" sz="4400" dirty="0" err="1">
                <a:solidFill>
                  <a:srgbClr val="FF3300"/>
                </a:solidFill>
                <a:effectLst>
                  <a:outerShdw blurRad="38100" dist="38100" dir="2700000" algn="tl">
                    <a:srgbClr val="000000"/>
                  </a:outerShdw>
                </a:effectLst>
                <a:latin typeface="Arial" charset="0"/>
              </a:rPr>
              <a:t>Bibliographize</a:t>
            </a:r>
            <a:r>
              <a:rPr lang="fr-FR" sz="4400" dirty="0">
                <a:solidFill>
                  <a:srgbClr val="FF3300"/>
                </a:solidFill>
                <a:effectLst>
                  <a:outerShdw blurRad="38100" dist="38100" dir="2700000" algn="tl">
                    <a:srgbClr val="000000"/>
                  </a:outerShdw>
                </a:effectLst>
                <a:latin typeface="Arial" charset="0"/>
              </a:rPr>
              <a:t> </a:t>
            </a:r>
          </a:p>
        </p:txBody>
      </p:sp>
      <p:sp>
        <p:nvSpPr>
          <p:cNvPr id="5" name="ZoneTexte 4">
            <a:extLst>
              <a:ext uri="{FF2B5EF4-FFF2-40B4-BE49-F238E27FC236}">
                <a16:creationId xmlns:a16="http://schemas.microsoft.com/office/drawing/2014/main" id="{933B8125-4558-45B6-8C80-1A64B12A82CC}"/>
              </a:ext>
            </a:extLst>
          </p:cNvPr>
          <p:cNvSpPr txBox="1"/>
          <p:nvPr/>
        </p:nvSpPr>
        <p:spPr>
          <a:xfrm>
            <a:off x="645807" y="2310052"/>
            <a:ext cx="7869544" cy="3354765"/>
          </a:xfrm>
          <a:prstGeom prst="rect">
            <a:avLst/>
          </a:prstGeom>
          <a:noFill/>
        </p:spPr>
        <p:txBody>
          <a:bodyPr wrap="square" rtlCol="0">
            <a:spAutoFit/>
          </a:bodyPr>
          <a:lstStyle/>
          <a:p>
            <a:pPr fontAlgn="base"/>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a:t>
            </a: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a:t>
            </a: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2019 </a:t>
            </a:r>
            <a:r>
              <a:rPr lang="fr-FR"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novel</a:t>
            </a:r>
            <a:r>
              <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coronavirus infection in China.</a:t>
            </a:r>
          </a:p>
          <a:p>
            <a:pPr fontAlgn="base"/>
            <a:r>
              <a:rPr lang="fr-FR" sz="1600" b="1" dirty="0">
                <a:latin typeface="Arial" panose="020B0604020202020204" pitchFamily="34" charset="0"/>
                <a:cs typeface="Arial" panose="020B0604020202020204" pitchFamily="34" charset="0"/>
              </a:rPr>
              <a:t>Wei-</a:t>
            </a:r>
            <a:r>
              <a:rPr lang="fr-FR" sz="1600" b="1" dirty="0" err="1">
                <a:latin typeface="Arial" panose="020B0604020202020204" pitchFamily="34" charset="0"/>
                <a:cs typeface="Arial" panose="020B0604020202020204" pitchFamily="34" charset="0"/>
              </a:rPr>
              <a:t>jie</a:t>
            </a:r>
            <a:r>
              <a:rPr lang="fr-FR" sz="1600" b="1" dirty="0">
                <a:latin typeface="Arial" panose="020B0604020202020204" pitchFamily="34" charset="0"/>
                <a:cs typeface="Arial" panose="020B0604020202020204" pitchFamily="34" charset="0"/>
              </a:rPr>
              <a:t> Guan, Zheng-yi Ni, Yu Hu, Wen-hua Liang, Chun-</a:t>
            </a:r>
            <a:r>
              <a:rPr lang="fr-FR" sz="1600" b="1" dirty="0" err="1">
                <a:latin typeface="Arial" panose="020B0604020202020204" pitchFamily="34" charset="0"/>
                <a:cs typeface="Arial" panose="020B0604020202020204" pitchFamily="34" charset="0"/>
              </a:rPr>
              <a:t>quan</a:t>
            </a:r>
            <a:r>
              <a:rPr lang="fr-FR" sz="1600" b="1" dirty="0">
                <a:latin typeface="Arial" panose="020B0604020202020204" pitchFamily="34" charset="0"/>
                <a:cs typeface="Arial" panose="020B0604020202020204" pitchFamily="34" charset="0"/>
              </a:rPr>
              <a:t> Ou, Jian-</a:t>
            </a:r>
            <a:r>
              <a:rPr lang="fr-FR" sz="1600" b="1" dirty="0" err="1">
                <a:latin typeface="Arial" panose="020B0604020202020204" pitchFamily="34" charset="0"/>
                <a:cs typeface="Arial" panose="020B0604020202020204" pitchFamily="34" charset="0"/>
              </a:rPr>
              <a:t>xing</a:t>
            </a:r>
            <a:r>
              <a:rPr lang="fr-FR" sz="1600" b="1" dirty="0">
                <a:latin typeface="Arial" panose="020B0604020202020204" pitchFamily="34" charset="0"/>
                <a:cs typeface="Arial" panose="020B0604020202020204" pitchFamily="34" charset="0"/>
              </a:rPr>
              <a:t> He, Lei Liu, Hong Shan, Chun-</a:t>
            </a:r>
            <a:r>
              <a:rPr lang="fr-FR" sz="1600" b="1" dirty="0" err="1">
                <a:latin typeface="Arial" panose="020B0604020202020204" pitchFamily="34" charset="0"/>
                <a:cs typeface="Arial" panose="020B0604020202020204" pitchFamily="34" charset="0"/>
              </a:rPr>
              <a:t>liang</a:t>
            </a:r>
            <a:r>
              <a:rPr lang="fr-FR" sz="1600" b="1" dirty="0">
                <a:latin typeface="Arial" panose="020B0604020202020204" pitchFamily="34" charset="0"/>
                <a:cs typeface="Arial" panose="020B0604020202020204" pitchFamily="34" charset="0"/>
              </a:rPr>
              <a:t> Lei, David SC Hui, Bin Du, Lan-juan Li, </a:t>
            </a:r>
            <a:r>
              <a:rPr lang="fr-FR" sz="1600" b="1" dirty="0" err="1">
                <a:latin typeface="Arial" panose="020B0604020202020204" pitchFamily="34" charset="0"/>
                <a:cs typeface="Arial" panose="020B0604020202020204" pitchFamily="34" charset="0"/>
              </a:rPr>
              <a:t>Guang</a:t>
            </a:r>
            <a:r>
              <a:rPr lang="fr-FR" sz="1600" b="1" dirty="0">
                <a:latin typeface="Arial" panose="020B0604020202020204" pitchFamily="34" charset="0"/>
                <a:cs typeface="Arial" panose="020B0604020202020204" pitchFamily="34" charset="0"/>
              </a:rPr>
              <a:t> Zeng, </a:t>
            </a:r>
            <a:r>
              <a:rPr lang="fr-FR" sz="1600" b="1" dirty="0" err="1">
                <a:latin typeface="Arial" panose="020B0604020202020204" pitchFamily="34" charset="0"/>
                <a:cs typeface="Arial" panose="020B0604020202020204" pitchFamily="34" charset="0"/>
              </a:rPr>
              <a:t>Kowk</a:t>
            </a:r>
            <a:r>
              <a:rPr lang="fr-FR" sz="1600" b="1" dirty="0">
                <a:latin typeface="Arial" panose="020B0604020202020204" pitchFamily="34" charset="0"/>
                <a:cs typeface="Arial" panose="020B0604020202020204" pitchFamily="34" charset="0"/>
              </a:rPr>
              <a:t>-Yung </a:t>
            </a:r>
            <a:r>
              <a:rPr lang="fr-FR" sz="1600" b="1" dirty="0" err="1">
                <a:latin typeface="Arial" panose="020B0604020202020204" pitchFamily="34" charset="0"/>
                <a:cs typeface="Arial" panose="020B0604020202020204" pitchFamily="34" charset="0"/>
              </a:rPr>
              <a:t>Yuen</a:t>
            </a:r>
            <a:r>
              <a:rPr lang="fr-FR" sz="1600" b="1" dirty="0">
                <a:latin typeface="Arial" panose="020B0604020202020204" pitchFamily="34" charset="0"/>
                <a:cs typeface="Arial" panose="020B0604020202020204" pitchFamily="34" charset="0"/>
              </a:rPr>
              <a:t>, Ru-chong Chen, Chun-li Tang, Tao Wang, Ping-</a:t>
            </a:r>
            <a:r>
              <a:rPr lang="fr-FR" sz="1600" b="1" dirty="0" err="1">
                <a:latin typeface="Arial" panose="020B0604020202020204" pitchFamily="34" charset="0"/>
                <a:cs typeface="Arial" panose="020B0604020202020204" pitchFamily="34" charset="0"/>
              </a:rPr>
              <a:t>yan</a:t>
            </a:r>
            <a:r>
              <a:rPr lang="fr-FR" sz="1600" b="1" dirty="0">
                <a:latin typeface="Arial" panose="020B0604020202020204" pitchFamily="34" charset="0"/>
                <a:cs typeface="Arial" panose="020B0604020202020204" pitchFamily="34" charset="0"/>
              </a:rPr>
              <a:t> Chen, Jie Xiang,  Shi-yue Li, Jin-lin Wang, Zi-</a:t>
            </a:r>
            <a:r>
              <a:rPr lang="fr-FR" sz="1600" b="1" dirty="0" err="1">
                <a:latin typeface="Arial" panose="020B0604020202020204" pitchFamily="34" charset="0"/>
                <a:cs typeface="Arial" panose="020B0604020202020204" pitchFamily="34" charset="0"/>
              </a:rPr>
              <a:t>jing</a:t>
            </a:r>
            <a:r>
              <a:rPr lang="fr-FR" sz="1600" b="1" dirty="0">
                <a:latin typeface="Arial" panose="020B0604020202020204" pitchFamily="34" charset="0"/>
                <a:cs typeface="Arial" panose="020B0604020202020204" pitchFamily="34" charset="0"/>
              </a:rPr>
              <a:t> Liang, Yi-xiang Peng, Li Wei, Yong Liu, Ya-hua Hu, Peng </a:t>
            </a:r>
            <a:r>
              <a:rPr lang="fr-FR" sz="1600" b="1" dirty="0" err="1">
                <a:latin typeface="Arial" panose="020B0604020202020204" pitchFamily="34" charset="0"/>
                <a:cs typeface="Arial" panose="020B0604020202020204" pitchFamily="34" charset="0"/>
              </a:rPr>
              <a:t>Peng</a:t>
            </a:r>
            <a:r>
              <a:rPr lang="fr-FR" sz="1600" b="1" dirty="0">
                <a:latin typeface="Arial" panose="020B0604020202020204" pitchFamily="34" charset="0"/>
                <a:cs typeface="Arial" panose="020B0604020202020204" pitchFamily="34" charset="0"/>
              </a:rPr>
              <a:t>, Jian-ming Wang, Ji-yang Liu, Zhong Chen, Gang Li, </a:t>
            </a:r>
            <a:r>
              <a:rPr lang="fr-FR" sz="1600" b="1" dirty="0" err="1">
                <a:latin typeface="Arial" panose="020B0604020202020204" pitchFamily="34" charset="0"/>
                <a:cs typeface="Arial" panose="020B0604020202020204" pitchFamily="34" charset="0"/>
              </a:rPr>
              <a:t>Zhi</a:t>
            </a:r>
            <a:r>
              <a:rPr lang="fr-FR" sz="1600" b="1" dirty="0">
                <a:latin typeface="Arial" panose="020B0604020202020204" pitchFamily="34" charset="0"/>
                <a:cs typeface="Arial" panose="020B0604020202020204" pitchFamily="34" charset="0"/>
              </a:rPr>
              <a:t>-jian Zheng, </a:t>
            </a:r>
            <a:r>
              <a:rPr lang="fr-FR" sz="1600" b="1" dirty="0" err="1">
                <a:latin typeface="Arial" panose="020B0604020202020204" pitchFamily="34" charset="0"/>
                <a:cs typeface="Arial" panose="020B0604020202020204" pitchFamily="34" charset="0"/>
              </a:rPr>
              <a:t>Shao-qin</a:t>
            </a:r>
            <a:r>
              <a:rPr lang="fr-FR" sz="1600" b="1" dirty="0">
                <a:latin typeface="Arial" panose="020B0604020202020204" pitchFamily="34" charset="0"/>
                <a:cs typeface="Arial" panose="020B0604020202020204" pitchFamily="34" charset="0"/>
              </a:rPr>
              <a:t> Qiu, Jie Luo, Chang-</a:t>
            </a:r>
            <a:r>
              <a:rPr lang="fr-FR" sz="1600" b="1" dirty="0" err="1">
                <a:latin typeface="Arial" panose="020B0604020202020204" pitchFamily="34" charset="0"/>
                <a:cs typeface="Arial" panose="020B0604020202020204" pitchFamily="34" charset="0"/>
              </a:rPr>
              <a:t>jiang</a:t>
            </a:r>
            <a:r>
              <a:rPr lang="fr-FR" sz="1600" b="1" dirty="0">
                <a:latin typeface="Arial" panose="020B0604020202020204" pitchFamily="34" charset="0"/>
                <a:cs typeface="Arial" panose="020B0604020202020204" pitchFamily="34" charset="0"/>
              </a:rPr>
              <a:t> </a:t>
            </a:r>
            <a:r>
              <a:rPr lang="fr-FR" sz="1600" b="1" dirty="0" err="1">
                <a:latin typeface="Arial" panose="020B0604020202020204" pitchFamily="34" charset="0"/>
                <a:cs typeface="Arial" panose="020B0604020202020204" pitchFamily="34" charset="0"/>
              </a:rPr>
              <a:t>Ye</a:t>
            </a:r>
            <a:r>
              <a:rPr lang="fr-FR" sz="1600" b="1" dirty="0">
                <a:latin typeface="Arial" panose="020B0604020202020204" pitchFamily="34" charset="0"/>
                <a:cs typeface="Arial" panose="020B0604020202020204" pitchFamily="34" charset="0"/>
              </a:rPr>
              <a:t>, </a:t>
            </a:r>
            <a:r>
              <a:rPr lang="fr-FR" sz="1600" b="1" dirty="0" err="1">
                <a:latin typeface="Arial" panose="020B0604020202020204" pitchFamily="34" charset="0"/>
                <a:cs typeface="Arial" panose="020B0604020202020204" pitchFamily="34" charset="0"/>
              </a:rPr>
              <a:t>Shao-yong</a:t>
            </a:r>
            <a:r>
              <a:rPr lang="fr-FR" sz="1600" b="1" dirty="0">
                <a:latin typeface="Arial" panose="020B0604020202020204" pitchFamily="34" charset="0"/>
                <a:cs typeface="Arial" panose="020B0604020202020204" pitchFamily="34" charset="0"/>
              </a:rPr>
              <a:t> Zhu, Nan-shan Zhong</a:t>
            </a:r>
          </a:p>
          <a:p>
            <a:pPr fontAlgn="base"/>
            <a:r>
              <a:rPr lang="fr-FR" sz="1600" b="1" dirty="0" err="1">
                <a:latin typeface="Arial" panose="020B0604020202020204" pitchFamily="34" charset="0"/>
                <a:cs typeface="Arial" panose="020B0604020202020204" pitchFamily="34" charset="0"/>
              </a:rPr>
              <a:t>doi</a:t>
            </a:r>
            <a:r>
              <a:rPr lang="fr-FR" sz="1600" b="1" dirty="0">
                <a:latin typeface="Arial" panose="020B0604020202020204" pitchFamily="34" charset="0"/>
                <a:cs typeface="Arial" panose="020B0604020202020204" pitchFamily="34" charset="0"/>
              </a:rPr>
              <a:t>: https://doi.org/10.1101/2020.02.06.20020974</a:t>
            </a:r>
          </a:p>
          <a:p>
            <a:pPr fontAlgn="base"/>
            <a:endParaRPr lang="fr-FR" sz="1600" b="1" dirty="0">
              <a:latin typeface="Arial" panose="020B0604020202020204" pitchFamily="34" charset="0"/>
              <a:cs typeface="Arial" panose="020B0604020202020204" pitchFamily="34" charset="0"/>
            </a:endParaRPr>
          </a:p>
          <a:p>
            <a:pPr marL="285750" indent="-285750" fontAlgn="base">
              <a:buFontTx/>
              <a:buChar char="-"/>
            </a:pPr>
            <a:r>
              <a:rPr lang="fr-FR" sz="1600" b="1" dirty="0">
                <a:latin typeface="Arial" panose="020B0604020202020204" pitchFamily="34" charset="0"/>
                <a:cs typeface="Arial" panose="020B0604020202020204" pitchFamily="34" charset="0"/>
              </a:rPr>
              <a:t>OMS</a:t>
            </a:r>
          </a:p>
          <a:p>
            <a:pPr marL="285750" indent="-285750" fontAlgn="base">
              <a:buFontTx/>
              <a:buChar char="-"/>
            </a:pPr>
            <a:r>
              <a:rPr lang="fr-FR" sz="1600" b="1" dirty="0">
                <a:latin typeface="Arial" panose="020B0604020202020204" pitchFamily="34" charset="0"/>
                <a:cs typeface="Arial" panose="020B0604020202020204" pitchFamily="34" charset="0"/>
              </a:rPr>
              <a:t>Institut Pasteur de Paris</a:t>
            </a:r>
          </a:p>
          <a:p>
            <a:endParaRPr lang="fr-FR" dirty="0"/>
          </a:p>
        </p:txBody>
      </p:sp>
    </p:spTree>
    <p:extLst>
      <p:ext uri="{BB962C8B-B14F-4D97-AF65-F5344CB8AC3E}">
        <p14:creationId xmlns:p14="http://schemas.microsoft.com/office/powerpoint/2010/main" val="173434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FBAE034-B838-4FB4-984D-854876038F98}"/>
              </a:ext>
            </a:extLst>
          </p:cNvPr>
          <p:cNvSpPr>
            <a:spLocks noGrp="1"/>
          </p:cNvSpPr>
          <p:nvPr>
            <p:ph type="sldNum" sz="quarter" idx="12"/>
          </p:nvPr>
        </p:nvSpPr>
        <p:spPr/>
        <p:txBody>
          <a:bodyPr/>
          <a:lstStyle/>
          <a:p>
            <a:fld id="{3038C678-D7D7-4BCB-B895-F4784B27BD11}" type="slidenum">
              <a:rPr lang="fr-FR" smtClean="0"/>
              <a:t>23</a:t>
            </a:fld>
            <a:endParaRPr lang="fr-FR"/>
          </a:p>
        </p:txBody>
      </p:sp>
      <p:sp>
        <p:nvSpPr>
          <p:cNvPr id="5" name="ZoneTexte 4">
            <a:extLst>
              <a:ext uri="{FF2B5EF4-FFF2-40B4-BE49-F238E27FC236}">
                <a16:creationId xmlns:a16="http://schemas.microsoft.com/office/drawing/2014/main" id="{8D733D12-1876-40CD-968A-997DD09F15D7}"/>
              </a:ext>
            </a:extLst>
          </p:cNvPr>
          <p:cNvSpPr txBox="1"/>
          <p:nvPr/>
        </p:nvSpPr>
        <p:spPr>
          <a:xfrm>
            <a:off x="1583531" y="2024749"/>
            <a:ext cx="5976937" cy="1616075"/>
          </a:xfrm>
          <a:prstGeom prst="rect">
            <a:avLst/>
          </a:prstGeom>
          <a:solidFill>
            <a:srgbClr val="FFFF99"/>
          </a:solidFill>
        </p:spPr>
        <p:txBody>
          <a:bodyPr>
            <a:spAutoFit/>
          </a:bodyPr>
          <a:lstStyle/>
          <a:p>
            <a:pPr algn="ctr" eaLnBrk="1" fontAlgn="auto" hangingPunct="1">
              <a:spcAft>
                <a:spcPts val="0"/>
              </a:spcAft>
              <a:defRPr/>
            </a:pPr>
            <a:endParaRPr lang="fr-FR" altLang="fr-FR" sz="1100" b="1" dirty="0">
              <a:solidFill>
                <a:srgbClr val="002060"/>
              </a:solidFill>
              <a:effectLst>
                <a:outerShdw blurRad="38100" dist="38100" dir="2700000" algn="tl">
                  <a:srgbClr val="000000">
                    <a:alpha val="43137"/>
                  </a:srgbClr>
                </a:outerShdw>
              </a:effectLst>
            </a:endParaRPr>
          </a:p>
          <a:p>
            <a:pPr algn="ctr" eaLnBrk="1" fontAlgn="auto" hangingPunct="1">
              <a:spcAft>
                <a:spcPts val="0"/>
              </a:spcAft>
              <a:defRPr/>
            </a:pPr>
            <a:r>
              <a:rPr lang="fr-FR" altLang="fr-FR" sz="2800" b="1" dirty="0">
                <a:solidFill>
                  <a:srgbClr val="002060"/>
                </a:solidFill>
                <a:effectLst>
                  <a:outerShdw blurRad="38100" dist="38100" dir="2700000" algn="tl">
                    <a:srgbClr val="000000">
                      <a:alpha val="43137"/>
                    </a:srgbClr>
                  </a:outerShdw>
                </a:effectLst>
              </a:rPr>
              <a:t>Mail : geraldaubert@wanadoo.fr</a:t>
            </a:r>
          </a:p>
          <a:p>
            <a:pPr algn="ctr" eaLnBrk="1" fontAlgn="auto" hangingPunct="1">
              <a:spcAft>
                <a:spcPts val="0"/>
              </a:spcAft>
              <a:defRPr/>
            </a:pPr>
            <a:endParaRPr lang="fr-FR" altLang="fr-FR" b="1" dirty="0">
              <a:solidFill>
                <a:srgbClr val="002060"/>
              </a:solidFill>
              <a:effectLst>
                <a:outerShdw blurRad="38100" dist="38100" dir="2700000" algn="tl">
                  <a:srgbClr val="000000">
                    <a:alpha val="43137"/>
                  </a:srgbClr>
                </a:outerShdw>
              </a:effectLst>
            </a:endParaRPr>
          </a:p>
          <a:p>
            <a:pPr algn="ctr" eaLnBrk="1" fontAlgn="auto" hangingPunct="1">
              <a:spcAft>
                <a:spcPts val="0"/>
              </a:spcAft>
              <a:defRPr/>
            </a:pPr>
            <a:r>
              <a:rPr lang="fr-FR" altLang="fr-FR" sz="2400" b="1" dirty="0">
                <a:solidFill>
                  <a:srgbClr val="FF0000"/>
                </a:solidFill>
                <a:effectLst>
                  <a:outerShdw blurRad="38100" dist="38100" dir="2700000" algn="tl">
                    <a:srgbClr val="000000">
                      <a:alpha val="43137"/>
                    </a:srgbClr>
                  </a:outerShdw>
                </a:effectLst>
              </a:rPr>
              <a:t>Envoi du diaporama par WeTransfer</a:t>
            </a:r>
          </a:p>
          <a:p>
            <a:pPr>
              <a:defRPr/>
            </a:pPr>
            <a:endParaRPr lang="fr-FR" dirty="0"/>
          </a:p>
        </p:txBody>
      </p:sp>
    </p:spTree>
    <p:extLst>
      <p:ext uri="{BB962C8B-B14F-4D97-AF65-F5344CB8AC3E}">
        <p14:creationId xmlns:p14="http://schemas.microsoft.com/office/powerpoint/2010/main" val="240681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5F108F-71A7-4957-BBF0-6EEBC46A8411}"/>
              </a:ext>
            </a:extLst>
          </p:cNvPr>
          <p:cNvSpPr txBox="1"/>
          <p:nvPr/>
        </p:nvSpPr>
        <p:spPr>
          <a:xfrm>
            <a:off x="546652" y="661596"/>
            <a:ext cx="8318638" cy="5109091"/>
          </a:xfrm>
          <a:prstGeom prst="rect">
            <a:avLst/>
          </a:prstGeom>
          <a:noFill/>
        </p:spPr>
        <p:txBody>
          <a:bodyPr wrap="square" rtlCol="0">
            <a:spAutoFit/>
          </a:bodyPr>
          <a:lstStyle/>
          <a:p>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30/12/19 déclaration officielle</a:t>
            </a:r>
          </a:p>
          <a:p>
            <a:r>
              <a:rPr lang="fr-FR" sz="2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27 cas de pneumopathie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fièvre, toux, dyspnée, céphalées, </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radio anormale, lymphopénie, …</a:t>
            </a:r>
          </a:p>
          <a:p>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 transmission entre êtres humains est exclue » </a:t>
            </a:r>
          </a:p>
          <a:p>
            <a:endParaRPr lang="fr-FR" sz="11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L’OMS est informée le 31/12/2019</a:t>
            </a: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Observation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41 premiers patients travaillent (ou ont séjourné)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un marché aux animaux vivants à Wuhan. </a:t>
            </a:r>
            <a:r>
              <a:rPr lang="fr-FR" sz="2400"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Transmission animal → homme → homme </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nouveau coronavirus </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(Covid-19) est découvert en Chine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7/01/2020</a:t>
            </a:r>
            <a:endPar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E57F738-E434-4188-BB47-0A4DEA118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968" y="399393"/>
            <a:ext cx="2590274" cy="16711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a:extLst>
              <a:ext uri="{FF2B5EF4-FFF2-40B4-BE49-F238E27FC236}">
                <a16:creationId xmlns:a16="http://schemas.microsoft.com/office/drawing/2014/main" id="{F97B7F96-4878-49E9-A214-A0392BD58FB3}"/>
              </a:ext>
            </a:extLst>
          </p:cNvPr>
          <p:cNvSpPr>
            <a:spLocks noGrp="1"/>
          </p:cNvSpPr>
          <p:nvPr>
            <p:ph type="sldNum" sz="quarter" idx="12"/>
          </p:nvPr>
        </p:nvSpPr>
        <p:spPr/>
        <p:txBody>
          <a:bodyPr/>
          <a:lstStyle/>
          <a:p>
            <a:fld id="{3038C678-D7D7-4BCB-B895-F4784B27BD11}" type="slidenum">
              <a:rPr lang="fr-FR" smtClean="0"/>
              <a:t>3</a:t>
            </a:fld>
            <a:endParaRPr lang="fr-FR"/>
          </a:p>
        </p:txBody>
      </p:sp>
      <p:sp>
        <p:nvSpPr>
          <p:cNvPr id="6" name="Rectangle 5">
            <a:extLst>
              <a:ext uri="{FF2B5EF4-FFF2-40B4-BE49-F238E27FC236}">
                <a16:creationId xmlns:a16="http://schemas.microsoft.com/office/drawing/2014/main" id="{C987951B-2A99-49A2-8645-3A8AA707C521}"/>
              </a:ext>
            </a:extLst>
          </p:cNvPr>
          <p:cNvSpPr/>
          <p:nvPr/>
        </p:nvSpPr>
        <p:spPr>
          <a:xfrm>
            <a:off x="1182932" y="5580025"/>
            <a:ext cx="6778135" cy="83042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Virus différent des coronavirus isolés lors du SRAS-</a:t>
            </a:r>
            <a:r>
              <a:rPr lang="fr-FR" sz="24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a:t>
            </a:r>
            <a:r>
              <a:rPr lang="fr-FR" sz="2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du MERS-</a:t>
            </a:r>
            <a:r>
              <a:rPr lang="fr-FR" sz="2400" b="1" dirty="0" err="1">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a:t>
            </a:r>
            <a:r>
              <a:rPr lang="fr-FR" sz="2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439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E5F108F-71A7-4957-BBF0-6EEBC46A8411}"/>
              </a:ext>
            </a:extLst>
          </p:cNvPr>
          <p:cNvSpPr txBox="1"/>
          <p:nvPr/>
        </p:nvSpPr>
        <p:spPr>
          <a:xfrm>
            <a:off x="297438" y="2755642"/>
            <a:ext cx="8457674" cy="1477328"/>
          </a:xfrm>
          <a:prstGeom prst="rect">
            <a:avLst/>
          </a:prstGeom>
          <a:solidFill>
            <a:srgbClr val="FFFF99"/>
          </a:solidFill>
          <a:ln w="19050">
            <a:solidFill>
              <a:srgbClr val="99FF99"/>
            </a:solidFill>
          </a:ln>
        </p:spPr>
        <p:txBody>
          <a:bodyPr wrap="square" rtlCol="0">
            <a:spAutoFit/>
          </a:bodyPr>
          <a:lstStyle/>
          <a:p>
            <a:endParaRPr lang="fr-FR" sz="1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Comité d’Urgence du Règlement Sanitaire International de l’OMS déclare le 30 janvier : </a:t>
            </a:r>
          </a:p>
          <a:p>
            <a:pPr algn="ctr"/>
            <a:r>
              <a:rPr lang="fr-F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l’Urgence de Santé Publique de Portée Internationale »</a:t>
            </a:r>
          </a:p>
          <a:p>
            <a:pPr algn="ctr"/>
            <a:r>
              <a:rPr lang="fr-FR" sz="8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8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E57F738-E434-4188-BB47-0A4DEA118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249" y="353177"/>
            <a:ext cx="3223718" cy="207981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a:extLst>
              <a:ext uri="{FF2B5EF4-FFF2-40B4-BE49-F238E27FC236}">
                <a16:creationId xmlns:a16="http://schemas.microsoft.com/office/drawing/2014/main" id="{F97B7F96-4878-49E9-A214-A0392BD58FB3}"/>
              </a:ext>
            </a:extLst>
          </p:cNvPr>
          <p:cNvSpPr>
            <a:spLocks noGrp="1"/>
          </p:cNvSpPr>
          <p:nvPr>
            <p:ph type="sldNum" sz="quarter" idx="12"/>
          </p:nvPr>
        </p:nvSpPr>
        <p:spPr/>
        <p:txBody>
          <a:bodyPr/>
          <a:lstStyle/>
          <a:p>
            <a:fld id="{3038C678-D7D7-4BCB-B895-F4784B27BD11}" type="slidenum">
              <a:rPr lang="fr-FR" smtClean="0"/>
              <a:t>4</a:t>
            </a:fld>
            <a:endParaRPr lang="fr-FR"/>
          </a:p>
        </p:txBody>
      </p:sp>
      <p:pic>
        <p:nvPicPr>
          <p:cNvPr id="5" name="Image 4"/>
          <p:cNvPicPr>
            <a:picLocks noChangeAspect="1"/>
          </p:cNvPicPr>
          <p:nvPr/>
        </p:nvPicPr>
        <p:blipFill>
          <a:blip r:embed="rId3"/>
          <a:stretch>
            <a:fillRect/>
          </a:stretch>
        </p:blipFill>
        <p:spPr>
          <a:xfrm>
            <a:off x="833212" y="497448"/>
            <a:ext cx="1612900" cy="1612900"/>
          </a:xfrm>
          <a:prstGeom prst="rect">
            <a:avLst/>
          </a:prstGeom>
        </p:spPr>
      </p:pic>
      <p:sp>
        <p:nvSpPr>
          <p:cNvPr id="6" name="Rectangle 5"/>
          <p:cNvSpPr/>
          <p:nvPr/>
        </p:nvSpPr>
        <p:spPr>
          <a:xfrm>
            <a:off x="756652" y="4397425"/>
            <a:ext cx="6863911" cy="1631216"/>
          </a:xfrm>
          <a:prstGeom prst="rect">
            <a:avLst/>
          </a:prstGeom>
        </p:spPr>
        <p:txBody>
          <a:bodyPr wrap="square">
            <a:spAutoFit/>
          </a:bodyPr>
          <a:lstStyle/>
          <a:p>
            <a:pPr algn="ctr" fontAlgn="base"/>
            <a:r>
              <a:rPr lang="fr-FR"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USPPI : </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événement extraordinaire dont il est déterminé qu’il constitue un </a:t>
            </a:r>
            <a:r>
              <a:rPr lang="fr-FR" sz="2000" b="1" u="sng"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risque pour la santé publique dans d’autres États en raison du risque international de propagation de maladies</a:t>
            </a:r>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qu’il peut requérir une action internationale coordonnée».</a:t>
            </a:r>
          </a:p>
        </p:txBody>
      </p:sp>
    </p:spTree>
    <p:extLst>
      <p:ext uri="{BB962C8B-B14F-4D97-AF65-F5344CB8AC3E}">
        <p14:creationId xmlns:p14="http://schemas.microsoft.com/office/powerpoint/2010/main" val="47828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DA18709-D1C8-4F99-9839-4BA292C6259C}"/>
              </a:ext>
            </a:extLst>
          </p:cNvPr>
          <p:cNvSpPr>
            <a:spLocks noGrp="1"/>
          </p:cNvSpPr>
          <p:nvPr>
            <p:ph type="sldNum" sz="quarter" idx="12"/>
          </p:nvPr>
        </p:nvSpPr>
        <p:spPr/>
        <p:txBody>
          <a:bodyPr/>
          <a:lstStyle/>
          <a:p>
            <a:fld id="{3038C678-D7D7-4BCB-B895-F4784B27BD11}" type="slidenum">
              <a:rPr lang="fr-FR" smtClean="0"/>
              <a:t>5</a:t>
            </a:fld>
            <a:endParaRPr lang="fr-FR"/>
          </a:p>
        </p:txBody>
      </p:sp>
      <p:sp>
        <p:nvSpPr>
          <p:cNvPr id="4" name="Rectangle 3">
            <a:extLst>
              <a:ext uri="{FF2B5EF4-FFF2-40B4-BE49-F238E27FC236}">
                <a16:creationId xmlns:a16="http://schemas.microsoft.com/office/drawing/2014/main" id="{95377B0E-FD6E-41A0-AC6D-5B3BB08CAD68}"/>
              </a:ext>
            </a:extLst>
          </p:cNvPr>
          <p:cNvSpPr/>
          <p:nvPr/>
        </p:nvSpPr>
        <p:spPr>
          <a:xfrm>
            <a:off x="853420" y="2578615"/>
            <a:ext cx="7661930" cy="2970044"/>
          </a:xfrm>
          <a:prstGeom prst="rect">
            <a:avLst/>
          </a:prstGeom>
        </p:spPr>
        <p:txBody>
          <a:bodyPr wrap="square">
            <a:spAutoFit/>
          </a:bodyPr>
          <a:lstStyle/>
          <a:p>
            <a:pPr fontAlgn="base"/>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situation :</a:t>
            </a:r>
          </a:p>
          <a:p>
            <a:pPr fontAlgn="base"/>
            <a:endParaRPr lang="fr-FR"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est grave, soudaine, inhabituelle ou inattendue</a:t>
            </a:r>
          </a:p>
          <a:p>
            <a:pPr fontAlgn="base">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 des implications pour la santé publique dépassant les frontières nationales de l’État affecté</a:t>
            </a:r>
          </a:p>
          <a:p>
            <a:pPr fontAlgn="base">
              <a:buFont typeface="Arial" panose="020B0604020202020204" pitchFamily="34" charset="0"/>
              <a:buChar char="•"/>
            </a:pP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pourrait nécessiter une action internationale immédiate</a:t>
            </a:r>
          </a:p>
          <a:p>
            <a:pPr fontAlgn="base"/>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base"/>
            <a:r>
              <a:rPr lang="fr-FR" sz="1600" b="1"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https://www.who.int/features/qa/39/fr</a:t>
            </a:r>
            <a:endParaRPr lang="fr-FR" sz="1600" b="1" i="0" dirty="0">
              <a:solidFill>
                <a:srgbClr val="99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313984C1-A8DB-4D16-8008-C5BB3DD60B7D}"/>
              </a:ext>
            </a:extLst>
          </p:cNvPr>
          <p:cNvSpPr txBox="1"/>
          <p:nvPr/>
        </p:nvSpPr>
        <p:spPr>
          <a:xfrm>
            <a:off x="1039511" y="947430"/>
            <a:ext cx="7064978" cy="1384995"/>
          </a:xfrm>
          <a:prstGeom prst="rect">
            <a:avLst/>
          </a:prstGeom>
          <a:solidFill>
            <a:srgbClr val="FFFF99"/>
          </a:solidFill>
        </p:spPr>
        <p:txBody>
          <a:bodyPr wrap="square" rtlCol="0">
            <a:spAutoFit/>
          </a:bodyPr>
          <a:lstStyle/>
          <a:p>
            <a:pPr algn="ctr" fontAlgn="base"/>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Qu’est-ce qu’une urgence de santé publique de portée internationale ?</a:t>
            </a:r>
          </a:p>
          <a:p>
            <a:pPr algn="ctr" fontAlgn="base"/>
            <a:r>
              <a:rPr lang="fr-FR"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USPPI </a:t>
            </a:r>
          </a:p>
        </p:txBody>
      </p:sp>
      <p:sp>
        <p:nvSpPr>
          <p:cNvPr id="5" name="ZoneTexte 4">
            <a:extLst>
              <a:ext uri="{FF2B5EF4-FFF2-40B4-BE49-F238E27FC236}">
                <a16:creationId xmlns:a16="http://schemas.microsoft.com/office/drawing/2014/main" id="{B6E48C83-F2E0-431F-9360-3557A7E711AE}"/>
              </a:ext>
            </a:extLst>
          </p:cNvPr>
          <p:cNvSpPr txBox="1"/>
          <p:nvPr/>
        </p:nvSpPr>
        <p:spPr>
          <a:xfrm>
            <a:off x="933451" y="5759678"/>
            <a:ext cx="7180536" cy="646331"/>
          </a:xfrm>
          <a:prstGeom prst="rect">
            <a:avLst/>
          </a:prstGeom>
          <a:solidFill>
            <a:srgbClr val="002060"/>
          </a:solidFill>
          <a:ln>
            <a:solidFill>
              <a:srgbClr val="FF0000"/>
            </a:solidFill>
          </a:ln>
        </p:spPr>
        <p:txBody>
          <a:bodyPr wrap="square" rtlCol="0">
            <a:spAutoFit/>
          </a:bodyPr>
          <a:lstStyle/>
          <a:p>
            <a:pPr algn="ct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Cette mesure n’a été décrétée que 5 fois depuis sa création : </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tooltip="Virus Ebola">
                  <a:extLst>
                    <a:ext uri="{A12FA001-AC4F-418D-AE19-62706E023703}">
                      <ahyp:hlinkClr xmlns:ahyp="http://schemas.microsoft.com/office/drawing/2018/hyperlinkcolor" val="tx"/>
                    </a:ext>
                  </a:extLst>
                </a:hlinkClick>
              </a:rPr>
              <a:t>Ebola</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(deux fois), grippe </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tooltip="Virus de la grippe A (H1N1)">
                  <a:extLst>
                    <a:ext uri="{A12FA001-AC4F-418D-AE19-62706E023703}">
                      <ahyp:hlinkClr xmlns:ahyp="http://schemas.microsoft.com/office/drawing/2018/hyperlinkcolor" val="tx"/>
                    </a:ext>
                  </a:extLst>
                </a:hlinkClick>
              </a:rPr>
              <a:t>H1N1</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4" tooltip="Virus Zika">
                  <a:extLst>
                    <a:ext uri="{A12FA001-AC4F-418D-AE19-62706E023703}">
                      <ahyp:hlinkClr xmlns:ahyp="http://schemas.microsoft.com/office/drawing/2018/hyperlinkcolor" val="tx"/>
                    </a:ext>
                  </a:extLst>
                </a:hlinkClick>
              </a:rPr>
              <a:t>Zika</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r>
              <a:rPr lang="fr-FR" b="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tooltip="Poliomyélite">
                  <a:extLst>
                    <a:ext uri="{A12FA001-AC4F-418D-AE19-62706E023703}">
                      <ahyp:hlinkClr xmlns:ahyp="http://schemas.microsoft.com/office/drawing/2018/hyperlinkcolor" val="tx"/>
                    </a:ext>
                  </a:extLst>
                </a:hlinkClick>
              </a:rPr>
              <a:t>poliomyélite</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80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D0CD0DA-B930-4C11-8974-9C1834DF347D}"/>
              </a:ext>
            </a:extLst>
          </p:cNvPr>
          <p:cNvSpPr txBox="1"/>
          <p:nvPr/>
        </p:nvSpPr>
        <p:spPr>
          <a:xfrm>
            <a:off x="516835" y="360327"/>
            <a:ext cx="8217262" cy="6278642"/>
          </a:xfrm>
          <a:prstGeom prst="rect">
            <a:avLst/>
          </a:prstGeom>
          <a:noFill/>
        </p:spPr>
        <p:txBody>
          <a:bodyPr wrap="square" rtlCol="0">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SARS-</a:t>
            </a:r>
            <a:r>
              <a:rPr lang="fr-FR" sz="28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2002 </a:t>
            </a: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Syndrome Respiratoire Aigu Sévère</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SRAS</a:t>
            </a:r>
          </a:p>
          <a:p>
            <a:endParaRPr lang="fr-FR" sz="1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Découvert en Chine</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 1</a:t>
            </a:r>
            <a:r>
              <a:rPr lang="fr-FR" sz="24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er</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novembre 2002 au 31 août 2003, un coronavirus infecte 8096 personnes</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30 pays atteints (774 décès) : Chine, Hong Kong, Taïwan, Asie du Sud-Est…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10 % de décès</a:t>
            </a:r>
          </a:p>
          <a:p>
            <a:r>
              <a:rPr lang="fr-F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Peu d’enfants infectés par le virus</a:t>
            </a:r>
          </a:p>
          <a:p>
            <a:endParaRPr lang="fr-FR" sz="12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Cible du coronavirus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cellules épithéliales bronchiques + système immunitaire (lymphopénie)</a:t>
            </a:r>
          </a:p>
          <a:p>
            <a:endParaRPr lang="fr-FR" sz="12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Réservoir probable du coronaviru</a:t>
            </a:r>
            <a:r>
              <a:rPr lang="fr-FR" sz="2400" b="1" dirty="0">
                <a:solidFill>
                  <a:srgbClr val="FFFF99"/>
                </a:solidFill>
                <a:latin typeface="Arial" panose="020B0604020202020204" pitchFamily="34" charset="0"/>
                <a:cs typeface="Arial" panose="020B0604020202020204" pitchFamily="34" charset="0"/>
              </a:rPr>
              <a:t>s : </a:t>
            </a:r>
          </a:p>
          <a:p>
            <a:r>
              <a:rPr lang="fr-FR" sz="2400" b="1" dirty="0">
                <a:latin typeface="Arial" panose="020B0604020202020204" pitchFamily="34" charset="0"/>
                <a:cs typeface="Arial" panose="020B0604020202020204" pitchFamily="34" charset="0"/>
              </a:rPr>
              <a:t>chauve-souris → civette palmiste </a:t>
            </a:r>
          </a:p>
          <a:p>
            <a:r>
              <a:rPr lang="fr-FR" sz="2400" b="1" dirty="0">
                <a:latin typeface="Arial" panose="020B0604020202020204" pitchFamily="34" charset="0"/>
                <a:cs typeface="Arial" panose="020B0604020202020204" pitchFamily="34" charset="0"/>
              </a:rPr>
              <a:t>masquée </a:t>
            </a:r>
            <a:r>
              <a:rPr lang="fr-FR" b="1" dirty="0">
                <a:latin typeface="Arial" panose="020B0604020202020204" pitchFamily="34" charset="0"/>
                <a:cs typeface="Arial" panose="020B0604020202020204" pitchFamily="34" charset="0"/>
              </a:rPr>
              <a:t>(Guangdong) </a:t>
            </a:r>
            <a:r>
              <a:rPr lang="fr-FR" sz="2400" b="1" dirty="0">
                <a:latin typeface="Arial" panose="020B0604020202020204" pitchFamily="34" charset="0"/>
                <a:cs typeface="Arial" panose="020B0604020202020204" pitchFamily="34" charset="0"/>
              </a:rPr>
              <a:t>→ homme </a:t>
            </a:r>
          </a:p>
          <a:p>
            <a:endParaRPr lang="fr-FR" sz="1000" b="1"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La civette vit au sud-est de l'Asie, </a:t>
            </a:r>
          </a:p>
          <a:p>
            <a:r>
              <a:rPr lang="fr-FR" sz="2000" b="1" dirty="0">
                <a:latin typeface="Arial" panose="020B0604020202020204" pitchFamily="34" charset="0"/>
                <a:cs typeface="Arial" panose="020B0604020202020204" pitchFamily="34" charset="0"/>
              </a:rPr>
              <a:t>Chine, Vietnam, Laos, Cambodge  …</a:t>
            </a:r>
          </a:p>
        </p:txBody>
      </p:sp>
      <p:pic>
        <p:nvPicPr>
          <p:cNvPr id="1028" name="Picture 4" descr="Civette palmiste à masque (Paguma larvata)">
            <a:extLst>
              <a:ext uri="{FF2B5EF4-FFF2-40B4-BE49-F238E27FC236}">
                <a16:creationId xmlns:a16="http://schemas.microsoft.com/office/drawing/2014/main" id="{1F18A91A-8BA3-4922-A02A-E631B2B46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106" y="4715714"/>
            <a:ext cx="2917804" cy="175663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a:extLst>
              <a:ext uri="{FF2B5EF4-FFF2-40B4-BE49-F238E27FC236}">
                <a16:creationId xmlns:a16="http://schemas.microsoft.com/office/drawing/2014/main" id="{2450CECB-C0EF-47A2-A4E8-93261EF7958D}"/>
              </a:ext>
            </a:extLst>
          </p:cNvPr>
          <p:cNvSpPr>
            <a:spLocks noGrp="1"/>
          </p:cNvSpPr>
          <p:nvPr>
            <p:ph type="sldNum" sz="quarter" idx="12"/>
          </p:nvPr>
        </p:nvSpPr>
        <p:spPr/>
        <p:txBody>
          <a:bodyPr/>
          <a:lstStyle/>
          <a:p>
            <a:fld id="{3038C678-D7D7-4BCB-B895-F4784B27BD11}" type="slidenum">
              <a:rPr lang="fr-FR" smtClean="0"/>
              <a:t>6</a:t>
            </a:fld>
            <a:endParaRPr lang="fr-FR"/>
          </a:p>
        </p:txBody>
      </p:sp>
    </p:spTree>
    <p:extLst>
      <p:ext uri="{BB962C8B-B14F-4D97-AF65-F5344CB8AC3E}">
        <p14:creationId xmlns:p14="http://schemas.microsoft.com/office/powerpoint/2010/main" val="338474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D79AEA-10ED-4082-A825-58E064D2D89E}"/>
              </a:ext>
            </a:extLst>
          </p:cNvPr>
          <p:cNvSpPr txBox="1"/>
          <p:nvPr/>
        </p:nvSpPr>
        <p:spPr>
          <a:xfrm>
            <a:off x="628650" y="706473"/>
            <a:ext cx="7825805" cy="5740033"/>
          </a:xfrm>
          <a:prstGeom prst="rect">
            <a:avLst/>
          </a:prstGeom>
          <a:noFill/>
        </p:spPr>
        <p:txBody>
          <a:bodyPr wrap="square" rtlCol="0">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MERS-</a:t>
            </a:r>
            <a:r>
              <a:rPr lang="fr-FR" sz="28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a:t>
            </a: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2012</a:t>
            </a:r>
            <a:r>
              <a:rPr lang="fr-FR"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fr-FR" sz="2000" b="1" i="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Middle East </a:t>
            </a:r>
            <a:r>
              <a:rPr lang="fr-FR" sz="2000" b="1" i="1" dirty="0" err="1">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Respiratory</a:t>
            </a:r>
            <a:r>
              <a:rPr lang="fr-FR" sz="2000" b="1" i="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Syndrome</a:t>
            </a:r>
            <a:endPar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syndrome respiratoire du Moyen-Orient</a:t>
            </a:r>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Découvert en Arabie Saoudite</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2012 à 2019, l'OMS recense 2374 cas (823 décès) dans 27 pays – </a:t>
            </a:r>
            <a:r>
              <a:rPr lang="fr-FR"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 de décès</a:t>
            </a:r>
          </a:p>
          <a:p>
            <a:endParaRPr lang="fr-FR" sz="1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Cas localisés principalement en Arabie Saoudite, Égypte, Oman et Qatar</a:t>
            </a:r>
          </a:p>
          <a:p>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cas détectés en France en 2013, dont l'un mortel</a:t>
            </a:r>
          </a:p>
          <a:p>
            <a:endParaRPr lang="fr-FR" sz="10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Réservoir probable du coronavirus :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chauve souris </a:t>
            </a:r>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dromadaire </a:t>
            </a:r>
            <a:r>
              <a:rPr lang="fr-FR" sz="2400" b="1" dirty="0">
                <a:latin typeface="Arial" panose="020B0604020202020204" pitchFamily="34" charset="0"/>
                <a:cs typeface="Arial" panose="020B0604020202020204" pitchFamily="34" charset="0"/>
              </a:rPr>
              <a:t>→ homme </a:t>
            </a:r>
          </a:p>
          <a:p>
            <a:endParaRPr lang="fr-FR" sz="1000" b="1" dirty="0">
              <a:latin typeface="Arial" panose="020B0604020202020204" pitchFamily="34" charset="0"/>
              <a:cs typeface="Arial" panose="020B0604020202020204" pitchFamily="34" charset="0"/>
            </a:endParaRPr>
          </a:p>
          <a:p>
            <a:r>
              <a:rPr lang="fr-FR" sz="2400" b="1"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 de traitement – Pas de vaccin</a:t>
            </a:r>
          </a:p>
        </p:txBody>
      </p:sp>
      <p:sp>
        <p:nvSpPr>
          <p:cNvPr id="4" name="Espace réservé du numéro de diapositive 3">
            <a:extLst>
              <a:ext uri="{FF2B5EF4-FFF2-40B4-BE49-F238E27FC236}">
                <a16:creationId xmlns:a16="http://schemas.microsoft.com/office/drawing/2014/main" id="{241D5407-2406-4ADA-A66B-A55EFCACF344}"/>
              </a:ext>
            </a:extLst>
          </p:cNvPr>
          <p:cNvSpPr>
            <a:spLocks noGrp="1"/>
          </p:cNvSpPr>
          <p:nvPr>
            <p:ph type="sldNum" sz="quarter" idx="12"/>
          </p:nvPr>
        </p:nvSpPr>
        <p:spPr/>
        <p:txBody>
          <a:bodyPr/>
          <a:lstStyle/>
          <a:p>
            <a:fld id="{3038C678-D7D7-4BCB-B895-F4784B27BD11}" type="slidenum">
              <a:rPr lang="fr-FR" smtClean="0"/>
              <a:t>7</a:t>
            </a:fld>
            <a:endParaRPr lang="fr-FR"/>
          </a:p>
        </p:txBody>
      </p:sp>
    </p:spTree>
    <p:extLst>
      <p:ext uri="{BB962C8B-B14F-4D97-AF65-F5344CB8AC3E}">
        <p14:creationId xmlns:p14="http://schemas.microsoft.com/office/powerpoint/2010/main" val="80591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002060"/>
            </a:gs>
            <a:gs pos="13000">
              <a:schemeClr val="bg2">
                <a:lumMod val="75000"/>
              </a:schemeClr>
            </a:gs>
            <a:gs pos="49000">
              <a:srgbClr val="0070C0"/>
            </a:gs>
            <a:gs pos="88000">
              <a:srgbClr val="002060"/>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F0FB7B-650E-427F-B009-DA3CCFC48B6D}"/>
              </a:ext>
            </a:extLst>
          </p:cNvPr>
          <p:cNvSpPr/>
          <p:nvPr/>
        </p:nvSpPr>
        <p:spPr>
          <a:xfrm>
            <a:off x="1776593" y="1801148"/>
            <a:ext cx="5601672" cy="1569660"/>
          </a:xfrm>
          <a:prstGeom prst="rect">
            <a:avLst/>
          </a:prstGeom>
          <a:ln w="28575">
            <a:solidFill>
              <a:srgbClr val="FFC000"/>
            </a:solidFill>
          </a:ln>
        </p:spPr>
        <p:txBody>
          <a:bodyPr wrap="square">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Bilan OMS du 13 février 2020</a:t>
            </a:r>
          </a:p>
          <a:p>
            <a:endParaRPr lang="fr-FR"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61367 cas </a:t>
            </a: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confirmés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le monde </a:t>
            </a:r>
          </a:p>
          <a:p>
            <a:pPr algn="ctr"/>
            <a:r>
              <a:rPr lang="fr-FR"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Décès</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1367 </a:t>
            </a:r>
          </a:p>
          <a:p>
            <a:pPr algn="ctr"/>
            <a:endParaRPr lang="fr-FR"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9A1F92A2-6309-43AA-8B9F-70FD7E5F6E6B}"/>
              </a:ext>
            </a:extLst>
          </p:cNvPr>
          <p:cNvSpPr>
            <a:spLocks noGrp="1"/>
          </p:cNvSpPr>
          <p:nvPr>
            <p:ph type="sldNum" sz="quarter" idx="12"/>
          </p:nvPr>
        </p:nvSpPr>
        <p:spPr/>
        <p:txBody>
          <a:bodyPr/>
          <a:lstStyle/>
          <a:p>
            <a:fld id="{3038C678-D7D7-4BCB-B895-F4784B27BD11}" type="slidenum">
              <a:rPr lang="fr-FR" smtClean="0"/>
              <a:t>8</a:t>
            </a:fld>
            <a:endParaRPr lang="fr-FR"/>
          </a:p>
        </p:txBody>
      </p:sp>
      <p:sp>
        <p:nvSpPr>
          <p:cNvPr id="5" name="Rectangle 4">
            <a:extLst>
              <a:ext uri="{FF2B5EF4-FFF2-40B4-BE49-F238E27FC236}">
                <a16:creationId xmlns:a16="http://schemas.microsoft.com/office/drawing/2014/main" id="{05F82606-82A7-4B76-A3E0-02F4D622C0E4}"/>
              </a:ext>
            </a:extLst>
          </p:cNvPr>
          <p:cNvSpPr/>
          <p:nvPr/>
        </p:nvSpPr>
        <p:spPr>
          <a:xfrm>
            <a:off x="725556" y="3763961"/>
            <a:ext cx="7588127" cy="2585323"/>
          </a:xfrm>
          <a:prstGeom prst="rect">
            <a:avLst/>
          </a:prstGeom>
          <a:ln w="28575">
            <a:solidFill>
              <a:srgbClr val="FF0000"/>
            </a:solidFill>
          </a:ln>
        </p:spPr>
        <p:txBody>
          <a:bodyPr wrap="square">
            <a:spAutoFit/>
          </a:bodyPr>
          <a:lstStyle/>
          <a:p>
            <a:pPr algn="ctr"/>
            <a:r>
              <a:rPr lang="fr-FR"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Pays atteints par le Covid-19  </a:t>
            </a:r>
          </a:p>
          <a:p>
            <a:endParaRPr lang="fr-FR" sz="1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Chine (60680), Navire Diamond Princess (218), Singapour (47),  Thaïlande (33), Hong Kong (49), Japon (29), Corée du Sud (28), Taiwan (16), Malaisie (17), Australie (15), Allemagne (16), Vietnam (15), USA (13), </a:t>
            </a:r>
            <a:r>
              <a:rPr lang="fr-FR" sz="24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France (11)</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etc</a:t>
            </a: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ZoneTexte 2">
            <a:extLst>
              <a:ext uri="{FF2B5EF4-FFF2-40B4-BE49-F238E27FC236}">
                <a16:creationId xmlns:a16="http://schemas.microsoft.com/office/drawing/2014/main" id="{BECFECB6-6EC3-4744-934C-6AA971110670}"/>
              </a:ext>
            </a:extLst>
          </p:cNvPr>
          <p:cNvSpPr txBox="1"/>
          <p:nvPr/>
        </p:nvSpPr>
        <p:spPr>
          <a:xfrm>
            <a:off x="1093075" y="828023"/>
            <a:ext cx="7073465" cy="584775"/>
          </a:xfrm>
          <a:prstGeom prst="rect">
            <a:avLst/>
          </a:prstGeom>
          <a:solidFill>
            <a:srgbClr val="FFFF99"/>
          </a:solidFill>
        </p:spPr>
        <p:txBody>
          <a:bodyPr wrap="square" rtlCol="0">
            <a:spAutoFit/>
          </a:bodyPr>
          <a:lstStyle/>
          <a:p>
            <a:pPr algn="ctr"/>
            <a:r>
              <a:rPr lang="fr-FR"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Epidémie à 2019-nCoV : Covid-19</a:t>
            </a:r>
          </a:p>
        </p:txBody>
      </p:sp>
      <p:sp>
        <p:nvSpPr>
          <p:cNvPr id="6" name="ZoneTexte 5">
            <a:extLst>
              <a:ext uri="{FF2B5EF4-FFF2-40B4-BE49-F238E27FC236}">
                <a16:creationId xmlns:a16="http://schemas.microsoft.com/office/drawing/2014/main" id="{8CC05F84-67DA-4AF6-AB14-A86AD0B40764}"/>
              </a:ext>
            </a:extLst>
          </p:cNvPr>
          <p:cNvSpPr txBox="1"/>
          <p:nvPr/>
        </p:nvSpPr>
        <p:spPr>
          <a:xfrm rot="20213249">
            <a:off x="84083" y="2249214"/>
            <a:ext cx="1692510" cy="830997"/>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Porteurs sains ?</a:t>
            </a:r>
          </a:p>
        </p:txBody>
      </p:sp>
    </p:spTree>
    <p:extLst>
      <p:ext uri="{BB962C8B-B14F-4D97-AF65-F5344CB8AC3E}">
        <p14:creationId xmlns:p14="http://schemas.microsoft.com/office/powerpoint/2010/main" val="265488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2CCD815-3683-48CB-A7AB-DD8B899866D7}"/>
              </a:ext>
            </a:extLst>
          </p:cNvPr>
          <p:cNvSpPr>
            <a:spLocks noGrp="1"/>
          </p:cNvSpPr>
          <p:nvPr>
            <p:ph type="sldNum" sz="quarter" idx="12"/>
          </p:nvPr>
        </p:nvSpPr>
        <p:spPr/>
        <p:txBody>
          <a:bodyPr/>
          <a:lstStyle/>
          <a:p>
            <a:fld id="{3038C678-D7D7-4BCB-B895-F4784B27BD11}" type="slidenum">
              <a:rPr lang="fr-FR" smtClean="0"/>
              <a:t>9</a:t>
            </a:fld>
            <a:endParaRPr lang="fr-FR"/>
          </a:p>
        </p:txBody>
      </p:sp>
      <p:pic>
        <p:nvPicPr>
          <p:cNvPr id="1026" name="Picture 2" descr="carte cas de coronavirus dans le monde">
            <a:extLst>
              <a:ext uri="{FF2B5EF4-FFF2-40B4-BE49-F238E27FC236}">
                <a16:creationId xmlns:a16="http://schemas.microsoft.com/office/drawing/2014/main" id="{A4F7CAC3-99EC-4B32-B493-50148D091D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68" y="225404"/>
            <a:ext cx="8822316" cy="5628822"/>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9" name="Rectangle 7">
            <a:extLst>
              <a:ext uri="{FF2B5EF4-FFF2-40B4-BE49-F238E27FC236}">
                <a16:creationId xmlns:a16="http://schemas.microsoft.com/office/drawing/2014/main" id="{F9F0B716-CC3B-4E5A-ABEB-37345C3A39C1}"/>
              </a:ext>
            </a:extLst>
          </p:cNvPr>
          <p:cNvSpPr>
            <a:spLocks noChangeArrowheads="1"/>
          </p:cNvSpPr>
          <p:nvPr/>
        </p:nvSpPr>
        <p:spPr bwMode="auto">
          <a:xfrm>
            <a:off x="1759226" y="6109376"/>
            <a:ext cx="5923722" cy="52322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Carte des cas de coronavirus dans le monde au 6 février 2020. © </a:t>
            </a:r>
            <a:r>
              <a:rPr kumimoji="0" lang="fr-FR" altLang="fr-FR" sz="14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Esri</a:t>
            </a:r>
            <a:r>
              <a:rPr kumimoji="0" lang="fr-FR" altLang="fr-FR"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FAO, NOAA</a:t>
            </a:r>
            <a:r>
              <a:rPr kumimoji="0" lang="fr-FR" altLang="fr-FR"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0721132"/>
      </p:ext>
    </p:extLst>
  </p:cSld>
  <p:clrMapOvr>
    <a:masterClrMapping/>
  </p:clrMapOvr>
</p:sld>
</file>

<file path=ppt/theme/theme1.xml><?xml version="1.0" encoding="utf-8"?>
<a:theme xmlns:a="http://schemas.openxmlformats.org/drawingml/2006/main" name="Office Theme">
  <a:themeElements>
    <a:clrScheme name="Bleu chau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1186</TotalTime>
  <Words>1484</Words>
  <Application>Microsoft Office PowerPoint</Application>
  <PresentationFormat>Affichage à l'écran (4:3)</PresentationFormat>
  <Paragraphs>224</Paragraphs>
  <Slides>23</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Epidémie de pneumopathie à Coronavirus</dc:title>
  <dc:creator>Gérald</dc:creator>
  <cp:lastModifiedBy>Gérald</cp:lastModifiedBy>
  <cp:revision>297</cp:revision>
  <dcterms:created xsi:type="dcterms:W3CDTF">2020-01-29T12:43:28Z</dcterms:created>
  <dcterms:modified xsi:type="dcterms:W3CDTF">2020-02-13T10:29:13Z</dcterms:modified>
</cp:coreProperties>
</file>