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256" r:id="rId2"/>
    <p:sldId id="283" r:id="rId3"/>
    <p:sldId id="270" r:id="rId4"/>
    <p:sldId id="284" r:id="rId5"/>
    <p:sldId id="296" r:id="rId6"/>
    <p:sldId id="269" r:id="rId7"/>
    <p:sldId id="288" r:id="rId8"/>
    <p:sldId id="280" r:id="rId9"/>
    <p:sldId id="264" r:id="rId10"/>
    <p:sldId id="315" r:id="rId11"/>
    <p:sldId id="293" r:id="rId12"/>
    <p:sldId id="297" r:id="rId13"/>
    <p:sldId id="257" r:id="rId14"/>
    <p:sldId id="310" r:id="rId15"/>
    <p:sldId id="272" r:id="rId16"/>
    <p:sldId id="273" r:id="rId17"/>
    <p:sldId id="305" r:id="rId18"/>
    <p:sldId id="281" r:id="rId19"/>
    <p:sldId id="258" r:id="rId20"/>
    <p:sldId id="314" r:id="rId21"/>
    <p:sldId id="291" r:id="rId22"/>
    <p:sldId id="278" r:id="rId23"/>
    <p:sldId id="309" r:id="rId24"/>
    <p:sldId id="282" r:id="rId25"/>
    <p:sldId id="289" r:id="rId26"/>
    <p:sldId id="307" r:id="rId27"/>
    <p:sldId id="260" r:id="rId28"/>
    <p:sldId id="308" r:id="rId29"/>
    <p:sldId id="277" r:id="rId30"/>
    <p:sldId id="311" r:id="rId31"/>
    <p:sldId id="287" r:id="rId32"/>
    <p:sldId id="267" r:id="rId33"/>
    <p:sldId id="303" r:id="rId34"/>
    <p:sldId id="259" r:id="rId35"/>
    <p:sldId id="300" r:id="rId36"/>
    <p:sldId id="302" r:id="rId37"/>
    <p:sldId id="261" r:id="rId38"/>
    <p:sldId id="286" r:id="rId39"/>
    <p:sldId id="313" r:id="rId40"/>
    <p:sldId id="316" r:id="rId41"/>
    <p:sldId id="301" r:id="rId42"/>
    <p:sldId id="285" r:id="rId43"/>
    <p:sldId id="294" r:id="rId44"/>
    <p:sldId id="298" r:id="rId45"/>
    <p:sldId id="312" r:id="rId46"/>
    <p:sldId id="306"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33"/>
    <a:srgbClr val="FFFF99"/>
    <a:srgbClr val="99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39"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DB5046F-A0F1-4810-853F-129D707ADB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FB903A9-66F2-4F03-8E11-22FF22CEBC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8D8128-7DF0-4ACC-8024-DE0CED62FCA9}" type="datetimeFigureOut">
              <a:rPr lang="fr-FR" smtClean="0"/>
              <a:t>13/02/2020</a:t>
            </a:fld>
            <a:endParaRPr lang="fr-FR"/>
          </a:p>
        </p:txBody>
      </p:sp>
      <p:sp>
        <p:nvSpPr>
          <p:cNvPr id="4" name="Espace réservé du pied de page 3">
            <a:extLst>
              <a:ext uri="{FF2B5EF4-FFF2-40B4-BE49-F238E27FC236}">
                <a16:creationId xmlns:a16="http://schemas.microsoft.com/office/drawing/2014/main" id="{3628135C-9C53-4C43-BD4A-7FE120D1E3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08DF8AC-4859-4AEC-957F-16323985C3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2EAC1E-D613-45FC-83C2-F9206E9487E2}" type="slidenum">
              <a:rPr lang="fr-FR" smtClean="0"/>
              <a:t>‹N°›</a:t>
            </a:fld>
            <a:endParaRPr lang="fr-FR"/>
          </a:p>
        </p:txBody>
      </p:sp>
    </p:spTree>
    <p:extLst>
      <p:ext uri="{BB962C8B-B14F-4D97-AF65-F5344CB8AC3E}">
        <p14:creationId xmlns:p14="http://schemas.microsoft.com/office/powerpoint/2010/main" val="1214325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8C3A7-79D0-430D-B0FF-A180AC56C396}" type="datetimeFigureOut">
              <a:rPr lang="fr-FR" smtClean="0"/>
              <a:pPr/>
              <a:t>13/02/2020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55E8F-AAAE-4397-B4DB-20B841C29437}" type="slidenum">
              <a:rPr lang="fr-FR" smtClean="0"/>
              <a:pPr/>
              <a:t>‹N°›</a:t>
            </a:fld>
            <a:endParaRPr lang="fr-F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poliovirus se transmet d'une personne à une autre, souvent via de l'eau contaminée. Il peut attaquer le système nerveux et provoquer la paralysie. Même s'il n'existe pas de remède, le vaccin est peu onéreux et efficace. Le Rotary et ses partenaires ont vacciné plus de 2,5 milliards d'enfants dans le monde contre la polio.</a:t>
            </a:r>
          </a:p>
        </p:txBody>
      </p:sp>
      <p:sp>
        <p:nvSpPr>
          <p:cNvPr id="4" name="Espace réservé du numéro de diapositive 3"/>
          <p:cNvSpPr>
            <a:spLocks noGrp="1"/>
          </p:cNvSpPr>
          <p:nvPr>
            <p:ph type="sldNum" sz="quarter" idx="10"/>
          </p:nvPr>
        </p:nvSpPr>
        <p:spPr/>
        <p:txBody>
          <a:bodyPr/>
          <a:lstStyle/>
          <a:p>
            <a:fld id="{6B755E8F-AAAE-4397-B4DB-20B841C29437}" type="slidenum">
              <a:rPr lang="fr-FR" smtClean="0"/>
              <a:pPr/>
              <a:t>1</a:t>
            </a:fld>
            <a:endParaRPr lang="fr-FR"/>
          </a:p>
        </p:txBody>
      </p:sp>
      <p:sp>
        <p:nvSpPr>
          <p:cNvPr id="5" name="Espace réservé du pied de page 4">
            <a:extLst>
              <a:ext uri="{FF2B5EF4-FFF2-40B4-BE49-F238E27FC236}">
                <a16:creationId xmlns:a16="http://schemas.microsoft.com/office/drawing/2014/main" id="{894B82DE-1B9F-4585-BB79-F4D44331984D}"/>
              </a:ext>
            </a:extLst>
          </p:cNvPr>
          <p:cNvSpPr>
            <a:spLocks noGrp="1"/>
          </p:cNvSpPr>
          <p:nvPr>
            <p:ph type="ftr" sz="quarter" idx="4"/>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Près de 18 ans après son éradication officielle, la polio est de retour en Papouasie-Nouvelle-Guinée en 2018. Baisse de la vaccination. 61% des enfants reçoivent les 3 doses vaccinales.</a:t>
            </a:r>
            <a:endParaRPr lang="fr-FR" dirty="0"/>
          </a:p>
        </p:txBody>
      </p:sp>
      <p:sp>
        <p:nvSpPr>
          <p:cNvPr id="4" name="Espace réservé du numéro de diapositive 3"/>
          <p:cNvSpPr>
            <a:spLocks noGrp="1"/>
          </p:cNvSpPr>
          <p:nvPr>
            <p:ph type="sldNum" sz="quarter" idx="5"/>
          </p:nvPr>
        </p:nvSpPr>
        <p:spPr/>
        <p:txBody>
          <a:bodyPr/>
          <a:lstStyle/>
          <a:p>
            <a:fld id="{6B755E8F-AAAE-4397-B4DB-20B841C29437}" type="slidenum">
              <a:rPr lang="fr-FR" smtClean="0"/>
              <a:pPr/>
              <a:t>18</a:t>
            </a:fld>
            <a:endParaRPr lang="fr-FR"/>
          </a:p>
        </p:txBody>
      </p:sp>
      <p:sp>
        <p:nvSpPr>
          <p:cNvPr id="5" name="Espace réservé du pied de page 4">
            <a:extLst>
              <a:ext uri="{FF2B5EF4-FFF2-40B4-BE49-F238E27FC236}">
                <a16:creationId xmlns:a16="http://schemas.microsoft.com/office/drawing/2014/main" id="{93DB80B5-8218-4928-9912-7D4061DD18B6}"/>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72056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poliovirus sauvage de type 2 a été éradiqué et, en avril 2016, tous les pays employant le vaccin oral contre le poliovirus (oral poliovirus vaccine, OPV) sont passés du vaccin trivalent OPV au vaccin bivalent OPV, qui ne contient que les types 1 et 3 du poliovirus. Néanmoins, les Centres pour la prévention et le contrôle des maladies préconisent que tous les enfants vivant aux États-Unis continuent de se faire vacciner par le vaccin inactivé contre le poliovirus ou le vaccin trivalent OPV</a:t>
            </a:r>
          </a:p>
        </p:txBody>
      </p:sp>
      <p:sp>
        <p:nvSpPr>
          <p:cNvPr id="4" name="Espace réservé du numéro de diapositive 3"/>
          <p:cNvSpPr>
            <a:spLocks noGrp="1"/>
          </p:cNvSpPr>
          <p:nvPr>
            <p:ph type="sldNum" sz="quarter" idx="10"/>
          </p:nvPr>
        </p:nvSpPr>
        <p:spPr/>
        <p:txBody>
          <a:bodyPr/>
          <a:lstStyle/>
          <a:p>
            <a:fld id="{6B755E8F-AAAE-4397-B4DB-20B841C29437}" type="slidenum">
              <a:rPr lang="fr-FR" smtClean="0"/>
              <a:pPr/>
              <a:t>19</a:t>
            </a:fld>
            <a:endParaRPr lang="fr-FR"/>
          </a:p>
        </p:txBody>
      </p:sp>
      <p:sp>
        <p:nvSpPr>
          <p:cNvPr id="5" name="Espace réservé du pied de page 4">
            <a:extLst>
              <a:ext uri="{FF2B5EF4-FFF2-40B4-BE49-F238E27FC236}">
                <a16:creationId xmlns:a16="http://schemas.microsoft.com/office/drawing/2014/main" id="{1866C7A9-4803-470E-B6C1-A69B9411F739}"/>
              </a:ext>
            </a:extLst>
          </p:cNvPr>
          <p:cNvSpPr>
            <a:spLocks noGrp="1"/>
          </p:cNvSpPr>
          <p:nvPr>
            <p:ph type="ftr" sz="quarter" idx="4"/>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B755E8F-AAAE-4397-B4DB-20B841C29437}" type="slidenum">
              <a:rPr lang="fr-FR" smtClean="0"/>
              <a:pPr/>
              <a:t>25</a:t>
            </a:fld>
            <a:endParaRPr lang="fr-FR"/>
          </a:p>
        </p:txBody>
      </p:sp>
    </p:spTree>
    <p:extLst>
      <p:ext uri="{BB962C8B-B14F-4D97-AF65-F5344CB8AC3E}">
        <p14:creationId xmlns:p14="http://schemas.microsoft.com/office/powerpoint/2010/main" val="85840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Soudan du sud </a:t>
            </a: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a:t>
            </a:r>
            <a:r>
              <a:rPr lang="fr-FR"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Madagascar </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B755E8F-AAAE-4397-B4DB-20B841C29437}" type="slidenum">
              <a:rPr lang="fr-FR" smtClean="0"/>
              <a:pPr/>
              <a:t>29</a:t>
            </a:fld>
            <a:endParaRPr lang="fr-FR"/>
          </a:p>
        </p:txBody>
      </p:sp>
    </p:spTree>
    <p:extLst>
      <p:ext uri="{BB962C8B-B14F-4D97-AF65-F5344CB8AC3E}">
        <p14:creationId xmlns:p14="http://schemas.microsoft.com/office/powerpoint/2010/main" val="300025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Lorsque l’on estimera que toute transmission de poliovirus sauvage a cessé dans le monde, on pourra alors lancer les préparatifs pour arrêter totalement d’utiliser le vaccin antipoliomyélitique oral ; cette phase sera suivie par la validation de l’absence de poliovirus dérivés de souche vaccinale</a:t>
            </a:r>
          </a:p>
        </p:txBody>
      </p:sp>
      <p:sp>
        <p:nvSpPr>
          <p:cNvPr id="4" name="Espace réservé du numéro de diapositive 3"/>
          <p:cNvSpPr>
            <a:spLocks noGrp="1"/>
          </p:cNvSpPr>
          <p:nvPr>
            <p:ph type="sldNum" sz="quarter" idx="5"/>
          </p:nvPr>
        </p:nvSpPr>
        <p:spPr/>
        <p:txBody>
          <a:bodyPr/>
          <a:lstStyle/>
          <a:p>
            <a:fld id="{6B755E8F-AAAE-4397-B4DB-20B841C29437}" type="slidenum">
              <a:rPr lang="fr-FR" smtClean="0"/>
              <a:pPr/>
              <a:t>31</a:t>
            </a:fld>
            <a:endParaRPr lang="fr-FR"/>
          </a:p>
        </p:txBody>
      </p:sp>
      <p:sp>
        <p:nvSpPr>
          <p:cNvPr id="5" name="Espace réservé du pied de page 4">
            <a:extLst>
              <a:ext uri="{FF2B5EF4-FFF2-40B4-BE49-F238E27FC236}">
                <a16:creationId xmlns:a16="http://schemas.microsoft.com/office/drawing/2014/main" id="{ABCD1B8B-CBB1-4953-BD11-BE8679591F95}"/>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971469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i="1" kern="1200" dirty="0">
                <a:solidFill>
                  <a:schemeClr val="tx1"/>
                </a:solidFill>
                <a:effectLst/>
                <a:latin typeface="+mn-lt"/>
                <a:ea typeface="+mn-ea"/>
                <a:cs typeface="+mn-cs"/>
              </a:rPr>
              <a:t>A Madagascar</a:t>
            </a:r>
            <a:r>
              <a:rPr lang="fr-FR" sz="1200" b="0" i="1" kern="1200" dirty="0">
                <a:solidFill>
                  <a:schemeClr val="tx1"/>
                </a:solidFill>
                <a:effectLst/>
                <a:latin typeface="+mn-lt"/>
                <a:ea typeface="+mn-ea"/>
                <a:cs typeface="+mn-cs"/>
              </a:rPr>
              <a:t>, il y a eu en 2015,  10 cas de polio provoqués par ce poliovirus dérivé. Une campagne de vaccination en novembre 2015 a ciblé les 11 millions d’enfants de 0 à 15 ans dans toute l’Ile, soit près de la moitié de la population. C’est seulement à travers la vaccination de tous les enfants que l’épidémie de polio peut être arrêtée.</a:t>
            </a:r>
            <a:endParaRPr lang="fr-FR" dirty="0"/>
          </a:p>
        </p:txBody>
      </p:sp>
      <p:sp>
        <p:nvSpPr>
          <p:cNvPr id="4" name="Espace réservé du numéro de diapositive 3"/>
          <p:cNvSpPr>
            <a:spLocks noGrp="1"/>
          </p:cNvSpPr>
          <p:nvPr>
            <p:ph type="sldNum" sz="quarter" idx="10"/>
          </p:nvPr>
        </p:nvSpPr>
        <p:spPr/>
        <p:txBody>
          <a:bodyPr/>
          <a:lstStyle/>
          <a:p>
            <a:fld id="{6B755E8F-AAAE-4397-B4DB-20B841C29437}" type="slidenum">
              <a:rPr lang="fr-FR" smtClean="0"/>
              <a:pPr/>
              <a:t>32</a:t>
            </a:fld>
            <a:endParaRPr lang="fr-FR"/>
          </a:p>
        </p:txBody>
      </p:sp>
      <p:sp>
        <p:nvSpPr>
          <p:cNvPr id="5" name="Espace réservé du pied de page 4">
            <a:extLst>
              <a:ext uri="{FF2B5EF4-FFF2-40B4-BE49-F238E27FC236}">
                <a16:creationId xmlns:a16="http://schemas.microsoft.com/office/drawing/2014/main" id="{77BF465F-ED5C-4806-BC8F-49EA3DA6125C}"/>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084378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B755E8F-AAAE-4397-B4DB-20B841C29437}" type="slidenum">
              <a:rPr lang="fr-FR" smtClean="0"/>
              <a:pPr/>
              <a:t>33</a:t>
            </a:fld>
            <a:endParaRPr lang="fr-FR"/>
          </a:p>
        </p:txBody>
      </p:sp>
    </p:spTree>
    <p:extLst>
      <p:ext uri="{BB962C8B-B14F-4D97-AF65-F5344CB8AC3E}">
        <p14:creationId xmlns:p14="http://schemas.microsoft.com/office/powerpoint/2010/main" val="96658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15,2 milliards consacrés à l’éradication de la polio de 1985</a:t>
            </a:r>
            <a:r>
              <a:rPr lang="fr-FR" baseline="0" dirty="0"/>
              <a:t> à 2016 par l’ensemble des pays.</a:t>
            </a:r>
          </a:p>
          <a:p>
            <a:r>
              <a:rPr lang="fr-FR" baseline="0" dirty="0"/>
              <a:t>Rotary : 1,9 milliard de dollars</a:t>
            </a:r>
            <a:endParaRPr lang="fr-FR" dirty="0"/>
          </a:p>
          <a:p>
            <a:r>
              <a:rPr lang="fr-FR" dirty="0"/>
              <a:t>Le Rotary et ses partenaires ont vacciné plus de 2,5 milliards d'enfants dans le monde contre la polio.</a:t>
            </a:r>
          </a:p>
        </p:txBody>
      </p:sp>
      <p:sp>
        <p:nvSpPr>
          <p:cNvPr id="4" name="Espace réservé du numéro de diapositive 3"/>
          <p:cNvSpPr>
            <a:spLocks noGrp="1"/>
          </p:cNvSpPr>
          <p:nvPr>
            <p:ph type="sldNum" sz="quarter" idx="10"/>
          </p:nvPr>
        </p:nvSpPr>
        <p:spPr/>
        <p:txBody>
          <a:bodyPr/>
          <a:lstStyle/>
          <a:p>
            <a:fld id="{6B755E8F-AAAE-4397-B4DB-20B841C29437}" type="slidenum">
              <a:rPr lang="fr-FR" smtClean="0"/>
              <a:pPr/>
              <a:t>34</a:t>
            </a:fld>
            <a:endParaRPr lang="fr-FR"/>
          </a:p>
        </p:txBody>
      </p:sp>
      <p:sp>
        <p:nvSpPr>
          <p:cNvPr id="5" name="Espace réservé du pied de page 4">
            <a:extLst>
              <a:ext uri="{FF2B5EF4-FFF2-40B4-BE49-F238E27FC236}">
                <a16:creationId xmlns:a16="http://schemas.microsoft.com/office/drawing/2014/main" id="{F1B2B98B-A34F-4875-BAF3-BE09DCD8895B}"/>
              </a:ext>
            </a:extLst>
          </p:cNvPr>
          <p:cNvSpPr>
            <a:spLocks noGrp="1"/>
          </p:cNvSpPr>
          <p:nvPr>
            <p:ph type="ftr" sz="quarter" idx="4"/>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Bill Gates : Patron de Microsoft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Dons de 2013 à 2019 : 2,5 milliards de $</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B755E8F-AAAE-4397-B4DB-20B841C29437}" type="slidenum">
              <a:rPr lang="fr-FR" smtClean="0"/>
              <a:pPr/>
              <a:t>36</a:t>
            </a:fld>
            <a:endParaRPr lang="fr-FR"/>
          </a:p>
        </p:txBody>
      </p:sp>
    </p:spTree>
    <p:extLst>
      <p:ext uri="{BB962C8B-B14F-4D97-AF65-F5344CB8AC3E}">
        <p14:creationId xmlns:p14="http://schemas.microsoft.com/office/powerpoint/2010/main" val="1531413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 Fondation Gates s’engage (2013) à verser, pour tout dollar alloué par le Rotary à l’éradication de la polio à hauteur de 35 millions de dollars annuels, le double et ce jusqu’à 2018.</a:t>
            </a:r>
          </a:p>
        </p:txBody>
      </p:sp>
      <p:sp>
        <p:nvSpPr>
          <p:cNvPr id="4" name="Espace réservé du numéro de diapositive 3"/>
          <p:cNvSpPr>
            <a:spLocks noGrp="1"/>
          </p:cNvSpPr>
          <p:nvPr>
            <p:ph type="sldNum" sz="quarter" idx="10"/>
          </p:nvPr>
        </p:nvSpPr>
        <p:spPr/>
        <p:txBody>
          <a:bodyPr/>
          <a:lstStyle/>
          <a:p>
            <a:fld id="{6B755E8F-AAAE-4397-B4DB-20B841C29437}" type="slidenum">
              <a:rPr lang="fr-FR" smtClean="0"/>
              <a:pPr/>
              <a:t>37</a:t>
            </a:fld>
            <a:endParaRPr lang="fr-FR"/>
          </a:p>
        </p:txBody>
      </p:sp>
      <p:sp>
        <p:nvSpPr>
          <p:cNvPr id="5" name="Espace réservé du pied de page 4">
            <a:extLst>
              <a:ext uri="{FF2B5EF4-FFF2-40B4-BE49-F238E27FC236}">
                <a16:creationId xmlns:a16="http://schemas.microsoft.com/office/drawing/2014/main" id="{C9DA117B-D376-4FDD-9445-D8819130D271}"/>
              </a:ext>
            </a:extLst>
          </p:cNvPr>
          <p:cNvSpPr>
            <a:spLocks noGrp="1"/>
          </p:cNvSpPr>
          <p:nvPr>
            <p:ph type="ftr" sz="quarter" idx="4"/>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Polios</a:t>
            </a:r>
            <a:r>
              <a:rPr lang="fr-FR" sz="1200" b="0" i="0" kern="1200" dirty="0">
                <a:solidFill>
                  <a:schemeClr val="tx1"/>
                </a:solidFill>
                <a:effectLst/>
                <a:latin typeface="+mn-lt"/>
                <a:ea typeface="+mn-ea"/>
                <a:cs typeface="+mn-cs"/>
              </a:rPr>
              <a:t>« , gris blanchâtre, presque blanc (distinct de « </a:t>
            </a:r>
            <a:r>
              <a:rPr lang="fr-FR" sz="1200" b="0" i="0" kern="1200" dirty="0" err="1">
                <a:solidFill>
                  <a:schemeClr val="tx1"/>
                </a:solidFill>
                <a:effectLst/>
                <a:latin typeface="+mn-lt"/>
                <a:ea typeface="+mn-ea"/>
                <a:cs typeface="+mn-cs"/>
              </a:rPr>
              <a:t>leukos</a:t>
            </a:r>
            <a:r>
              <a:rPr lang="fr-FR" sz="1200" b="0" i="0" kern="1200" dirty="0">
                <a:solidFill>
                  <a:schemeClr val="tx1"/>
                </a:solidFill>
                <a:effectLst/>
                <a:latin typeface="+mn-lt"/>
                <a:ea typeface="+mn-ea"/>
                <a:cs typeface="+mn-cs"/>
              </a:rPr>
              <a:t> », qui se dit d’un blanc éclatant), surtout appliqué aux cheveux blanchissants ; « polios » est quelquefois utilisé dans le sens de « vénérable ». Ce mot, conservé par le grec moderne au sens de « blanc, chenu », et apparenté à « </a:t>
            </a:r>
            <a:r>
              <a:rPr lang="fr-FR" sz="1200" b="0" i="0" kern="1200" dirty="0" err="1">
                <a:solidFill>
                  <a:schemeClr val="tx1"/>
                </a:solidFill>
                <a:effectLst/>
                <a:latin typeface="+mn-lt"/>
                <a:ea typeface="+mn-ea"/>
                <a:cs typeface="+mn-cs"/>
              </a:rPr>
              <a:t>pelios</a:t>
            </a:r>
            <a:r>
              <a:rPr lang="fr-FR" sz="1200" b="0" i="0" kern="1200" dirty="0">
                <a:solidFill>
                  <a:schemeClr val="tx1"/>
                </a:solidFill>
                <a:effectLst/>
                <a:latin typeface="+mn-lt"/>
                <a:ea typeface="+mn-ea"/>
                <a:cs typeface="+mn-cs"/>
              </a:rPr>
              <a:t> » (livide, plombé)et à « </a:t>
            </a:r>
            <a:r>
              <a:rPr lang="fr-FR" sz="1200" b="0" i="0" kern="1200" dirty="0" err="1">
                <a:solidFill>
                  <a:schemeClr val="tx1"/>
                </a:solidFill>
                <a:effectLst/>
                <a:latin typeface="+mn-lt"/>
                <a:ea typeface="+mn-ea"/>
                <a:cs typeface="+mn-cs"/>
              </a:rPr>
              <a:t>pelidnos</a:t>
            </a:r>
            <a:r>
              <a:rPr lang="fr-FR" sz="1200" b="0" i="0" kern="1200" dirty="0">
                <a:solidFill>
                  <a:schemeClr val="tx1"/>
                </a:solidFill>
                <a:effectLst/>
                <a:latin typeface="+mn-lt"/>
                <a:ea typeface="+mn-ea"/>
                <a:cs typeface="+mn-cs"/>
              </a:rPr>
              <a:t> » (livide) et se rattache, comme eux, à une racine indo-européenne « </a:t>
            </a:r>
            <a:r>
              <a:rPr lang="fr-FR" sz="1200" b="0" i="0" kern="1200" dirty="0" err="1">
                <a:solidFill>
                  <a:schemeClr val="tx1"/>
                </a:solidFill>
                <a:effectLst/>
                <a:latin typeface="+mn-lt"/>
                <a:ea typeface="+mn-ea"/>
                <a:cs typeface="+mn-cs"/>
              </a:rPr>
              <a:t>pel</a:t>
            </a:r>
            <a:r>
              <a:rPr lang="fr-FR" sz="1200" b="0" i="0" kern="1200" dirty="0">
                <a:solidFill>
                  <a:schemeClr val="tx1"/>
                </a:solidFill>
                <a:effectLst/>
                <a:latin typeface="+mn-lt"/>
                <a:ea typeface="+mn-ea"/>
                <a:cs typeface="+mn-cs"/>
              </a:rPr>
              <a:t> », « </a:t>
            </a:r>
            <a:r>
              <a:rPr lang="fr-FR" sz="1200" b="0" i="0" kern="1200" dirty="0" err="1">
                <a:solidFill>
                  <a:schemeClr val="tx1"/>
                </a:solidFill>
                <a:effectLst/>
                <a:latin typeface="+mn-lt"/>
                <a:ea typeface="+mn-ea"/>
                <a:cs typeface="+mn-cs"/>
              </a:rPr>
              <a:t>pol</a:t>
            </a:r>
            <a:r>
              <a:rPr lang="fr-FR" sz="1200" b="0" i="0" kern="1200" dirty="0">
                <a:solidFill>
                  <a:schemeClr val="tx1"/>
                </a:solidFill>
                <a:effectLst/>
                <a:latin typeface="+mn-lt"/>
                <a:ea typeface="+mn-ea"/>
                <a:cs typeface="+mn-cs"/>
              </a:rPr>
              <a:t> », désignant une couleur indécise, grisâtre.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Muelos</a:t>
            </a:r>
            <a:r>
              <a:rPr lang="fr-FR" sz="1200" b="0" i="0" kern="1200" dirty="0">
                <a:solidFill>
                  <a:schemeClr val="tx1"/>
                </a:solidFill>
                <a:effectLst/>
                <a:latin typeface="+mn-lt"/>
                <a:ea typeface="+mn-ea"/>
                <a:cs typeface="+mn-cs"/>
              </a:rPr>
              <a:t> » (moelle), le second élément, mot propre au grec, est d’origine obscure.</a:t>
            </a:r>
          </a:p>
          <a:p>
            <a:pPr fontAlgn="base"/>
            <a:r>
              <a:rPr lang="fr-FR" sz="1200" b="0" i="0" kern="1200" dirty="0">
                <a:solidFill>
                  <a:schemeClr val="tx1"/>
                </a:solidFill>
                <a:effectLst/>
                <a:latin typeface="+mn-lt"/>
                <a:ea typeface="+mn-ea"/>
                <a:cs typeface="+mn-cs"/>
              </a:rPr>
              <a:t>Le mot ainsi formé, poliomyélite, signifie donc « </a:t>
            </a:r>
            <a:r>
              <a:rPr lang="fr-FR" sz="1200" b="1" i="0" kern="1200" dirty="0">
                <a:solidFill>
                  <a:schemeClr val="tx1"/>
                </a:solidFill>
                <a:effectLst/>
                <a:latin typeface="+mn-lt"/>
                <a:ea typeface="+mn-ea"/>
                <a:cs typeface="+mn-cs"/>
              </a:rPr>
              <a:t>moelle blanchâtre</a:t>
            </a:r>
            <a:r>
              <a:rPr lang="fr-FR" sz="1200" b="0" i="0" kern="1200" dirty="0">
                <a:solidFill>
                  <a:schemeClr val="tx1"/>
                </a:solidFill>
                <a:effectLst/>
                <a:latin typeface="+mn-lt"/>
                <a:ea typeface="+mn-ea"/>
                <a:cs typeface="+mn-cs"/>
              </a:rPr>
              <a:t> » par allusion à l’inflammation que connaît la substance grisâtre de la moelle épinière </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B755E8F-AAAE-4397-B4DB-20B841C29437}" type="slidenum">
              <a:rPr lang="fr-FR" smtClean="0"/>
              <a:pPr/>
              <a:t>2</a:t>
            </a:fld>
            <a:endParaRPr lang="fr-FR"/>
          </a:p>
        </p:txBody>
      </p:sp>
    </p:spTree>
    <p:extLst>
      <p:ext uri="{BB962C8B-B14F-4D97-AF65-F5344CB8AC3E}">
        <p14:creationId xmlns:p14="http://schemas.microsoft.com/office/powerpoint/2010/main" val="2918437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Déclaration conjointe extraordinaire de la part de ceux qui interviennent dans l’éradication de la polio</a:t>
            </a:r>
          </a:p>
          <a:p>
            <a:r>
              <a:rPr lang="fr-FR" sz="1200" b="0" i="0" kern="1200" dirty="0">
                <a:solidFill>
                  <a:schemeClr val="tx1"/>
                </a:solidFill>
                <a:effectLst/>
                <a:latin typeface="+mn-lt"/>
                <a:ea typeface="+mn-ea"/>
                <a:cs typeface="+mn-cs"/>
              </a:rPr>
              <a:t>Initiative mondiale pour l’éradication de la poliomyélite (IMEP) </a:t>
            </a:r>
            <a:endParaRPr lang="fr-FR" dirty="0"/>
          </a:p>
        </p:txBody>
      </p:sp>
      <p:sp>
        <p:nvSpPr>
          <p:cNvPr id="4" name="Espace réservé du numéro de diapositive 3"/>
          <p:cNvSpPr>
            <a:spLocks noGrp="1"/>
          </p:cNvSpPr>
          <p:nvPr>
            <p:ph type="sldNum" sz="quarter" idx="5"/>
          </p:nvPr>
        </p:nvSpPr>
        <p:spPr/>
        <p:txBody>
          <a:bodyPr/>
          <a:lstStyle/>
          <a:p>
            <a:fld id="{6B755E8F-AAAE-4397-B4DB-20B841C29437}" type="slidenum">
              <a:rPr lang="fr-FR" smtClean="0"/>
              <a:pPr/>
              <a:t>41</a:t>
            </a:fld>
            <a:endParaRPr lang="fr-FR"/>
          </a:p>
        </p:txBody>
      </p:sp>
      <p:sp>
        <p:nvSpPr>
          <p:cNvPr id="5" name="Espace réservé du pied de page 4">
            <a:extLst>
              <a:ext uri="{FF2B5EF4-FFF2-40B4-BE49-F238E27FC236}">
                <a16:creationId xmlns:a16="http://schemas.microsoft.com/office/drawing/2014/main" id="{B8F1B6B1-C1E3-4EAA-90FD-4FBD24BC119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909681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Nonpathogenic human poliovirus (PV) vaccine, is showing promise in clinical trials for glioblastoma.  Action dans les </a:t>
            </a:r>
            <a:r>
              <a:rPr lang="en-US" sz="1200" b="0" i="0" kern="1200" dirty="0" err="1">
                <a:solidFill>
                  <a:schemeClr val="tx1"/>
                </a:solidFill>
                <a:effectLst/>
                <a:latin typeface="+mn-lt"/>
                <a:ea typeface="+mn-ea"/>
                <a:cs typeface="+mn-cs"/>
              </a:rPr>
              <a:t>tumeurs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solides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Immunothérapie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oncolytique</a:t>
            </a:r>
            <a:r>
              <a:rPr lang="en-US" sz="1200" b="0" i="0" kern="1200" dirty="0">
                <a:solidFill>
                  <a:schemeClr val="tx1"/>
                </a:solidFill>
                <a:effectLst/>
                <a:latin typeface="+mn-lt"/>
                <a:ea typeface="+mn-ea"/>
                <a:cs typeface="+mn-cs"/>
              </a:rPr>
              <a:t>. PVR : role dans le cancer colorectal.</a:t>
            </a:r>
          </a:p>
          <a:p>
            <a:r>
              <a:rPr lang="fr-FR" sz="1200" b="0" i="0" kern="1200" dirty="0">
                <a:solidFill>
                  <a:schemeClr val="tx1"/>
                </a:solidFill>
                <a:effectLst/>
                <a:latin typeface="+mn-lt"/>
                <a:ea typeface="+mn-ea"/>
                <a:cs typeface="+mn-cs"/>
              </a:rPr>
              <a:t>In </a:t>
            </a:r>
            <a:r>
              <a:rPr lang="fr-FR" sz="1200" b="0" i="0" kern="1200" dirty="0" err="1">
                <a:solidFill>
                  <a:schemeClr val="tx1"/>
                </a:solidFill>
                <a:effectLst/>
                <a:latin typeface="+mn-lt"/>
                <a:ea typeface="+mn-ea"/>
                <a:cs typeface="+mn-cs"/>
              </a:rPr>
              <a:t>humans</a:t>
            </a:r>
            <a:r>
              <a:rPr lang="fr-FR" sz="1200" b="0" i="0" kern="1200" dirty="0">
                <a:solidFill>
                  <a:schemeClr val="tx1"/>
                </a:solidFill>
                <a:effectLst/>
                <a:latin typeface="+mn-lt"/>
                <a:ea typeface="+mn-ea"/>
                <a:cs typeface="+mn-cs"/>
              </a:rPr>
              <a:t>/</a:t>
            </a:r>
            <a:r>
              <a:rPr lang="fr-FR" sz="1200" b="0" i="0" kern="1200" dirty="0" err="1">
                <a:solidFill>
                  <a:schemeClr val="tx1"/>
                </a:solidFill>
                <a:effectLst/>
                <a:latin typeface="+mn-lt"/>
                <a:ea typeface="+mn-ea"/>
                <a:cs typeface="+mn-cs"/>
              </a:rPr>
              <a:t>chimpanzees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only</a:t>
            </a:r>
            <a:r>
              <a:rPr lang="fr-FR" sz="1200" b="0" i="0" kern="1200" dirty="0">
                <a:solidFill>
                  <a:schemeClr val="tx1"/>
                </a:solidFill>
                <a:effectLst/>
                <a:latin typeface="+mn-lt"/>
                <a:ea typeface="+mn-ea"/>
                <a:cs typeface="+mn-cs"/>
              </a:rPr>
              <a:t> gastrointestinal </a:t>
            </a:r>
            <a:r>
              <a:rPr lang="fr-FR" sz="1200" b="0" i="0" kern="1200" dirty="0" err="1">
                <a:solidFill>
                  <a:schemeClr val="tx1"/>
                </a:solidFill>
                <a:effectLst/>
                <a:latin typeface="+mn-lt"/>
                <a:ea typeface="+mn-ea"/>
                <a:cs typeface="+mn-cs"/>
              </a:rPr>
              <a:t>epithelium</a:t>
            </a:r>
            <a:r>
              <a:rPr lang="fr-FR" sz="1200" b="0" i="0" kern="1200" dirty="0">
                <a:solidFill>
                  <a:schemeClr val="tx1"/>
                </a:solidFill>
                <a:effectLst/>
                <a:latin typeface="+mn-lt"/>
                <a:ea typeface="+mn-ea"/>
                <a:cs typeface="+mn-cs"/>
              </a:rPr>
              <a:t>, gastrointestinal-</a:t>
            </a:r>
            <a:r>
              <a:rPr lang="fr-FR" sz="1200" b="0" i="0" kern="1200" dirty="0" err="1">
                <a:solidFill>
                  <a:schemeClr val="tx1"/>
                </a:solidFill>
                <a:effectLst/>
                <a:latin typeface="+mn-lt"/>
                <a:ea typeface="+mn-ea"/>
                <a:cs typeface="+mn-cs"/>
              </a:rPr>
              <a:t>associated</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lymphatic</a:t>
            </a:r>
            <a:r>
              <a:rPr lang="fr-FR" sz="1200" b="0" i="0" kern="1200" dirty="0">
                <a:solidFill>
                  <a:schemeClr val="tx1"/>
                </a:solidFill>
                <a:effectLst/>
                <a:latin typeface="+mn-lt"/>
                <a:ea typeface="+mn-ea"/>
                <a:cs typeface="+mn-cs"/>
              </a:rPr>
              <a:t> tissues, and spinal </a:t>
            </a:r>
            <a:r>
              <a:rPr lang="fr-FR" sz="1200" b="0" i="0" kern="1200" dirty="0" err="1">
                <a:solidFill>
                  <a:schemeClr val="tx1"/>
                </a:solidFill>
                <a:effectLst/>
                <a:latin typeface="+mn-lt"/>
                <a:ea typeface="+mn-ea"/>
                <a:cs typeface="+mn-cs"/>
              </a:rPr>
              <a:t>cord</a:t>
            </a:r>
            <a:r>
              <a:rPr lang="fr-FR" sz="1200" b="0" i="0" kern="1200" dirty="0">
                <a:solidFill>
                  <a:schemeClr val="tx1"/>
                </a:solidFill>
                <a:effectLst/>
                <a:latin typeface="+mn-lt"/>
                <a:ea typeface="+mn-ea"/>
                <a:cs typeface="+mn-cs"/>
              </a:rPr>
              <a:t> are sites of </a:t>
            </a:r>
            <a:r>
              <a:rPr lang="fr-FR" sz="1200" b="0" i="0" kern="1200" dirty="0" err="1">
                <a:solidFill>
                  <a:schemeClr val="tx1"/>
                </a:solidFill>
                <a:effectLst/>
                <a:latin typeface="+mn-lt"/>
                <a:ea typeface="+mn-ea"/>
                <a:cs typeface="+mn-cs"/>
              </a:rPr>
              <a:t>significant</a:t>
            </a:r>
            <a:r>
              <a:rPr lang="fr-FR" sz="1200" b="0" i="0" kern="1200" dirty="0">
                <a:solidFill>
                  <a:schemeClr val="tx1"/>
                </a:solidFill>
                <a:effectLst/>
                <a:latin typeface="+mn-lt"/>
                <a:ea typeface="+mn-ea"/>
                <a:cs typeface="+mn-cs"/>
              </a:rPr>
              <a:t> PV propagation (</a:t>
            </a:r>
            <a:r>
              <a:rPr lang="fr-FR" sz="1200" b="0" i="0" kern="1200" dirty="0" err="1">
                <a:solidFill>
                  <a:schemeClr val="tx1"/>
                </a:solidFill>
                <a:effectLst/>
                <a:latin typeface="+mn-lt"/>
                <a:ea typeface="+mn-ea"/>
                <a:cs typeface="+mn-cs"/>
              </a:rPr>
              <a:t>implying</a:t>
            </a:r>
            <a:r>
              <a:rPr lang="fr-FR" sz="1200" b="0" i="0" kern="1200" dirty="0">
                <a:solidFill>
                  <a:schemeClr val="tx1"/>
                </a:solidFill>
                <a:effectLst/>
                <a:latin typeface="+mn-lt"/>
                <a:ea typeface="+mn-ea"/>
                <a:cs typeface="+mn-cs"/>
              </a:rPr>
              <a:t> CD155 expression).</a:t>
            </a:r>
            <a:endParaRPr lang="fr-FR" dirty="0"/>
          </a:p>
        </p:txBody>
      </p:sp>
      <p:sp>
        <p:nvSpPr>
          <p:cNvPr id="4" name="Espace réservé du numéro de diapositive 3"/>
          <p:cNvSpPr>
            <a:spLocks noGrp="1"/>
          </p:cNvSpPr>
          <p:nvPr>
            <p:ph type="sldNum" sz="quarter" idx="5"/>
          </p:nvPr>
        </p:nvSpPr>
        <p:spPr/>
        <p:txBody>
          <a:bodyPr/>
          <a:lstStyle/>
          <a:p>
            <a:fld id="{6B755E8F-AAAE-4397-B4DB-20B841C29437}" type="slidenum">
              <a:rPr lang="fr-FR" smtClean="0"/>
              <a:pPr/>
              <a:t>43</a:t>
            </a:fld>
            <a:endParaRPr lang="fr-FR"/>
          </a:p>
        </p:txBody>
      </p:sp>
      <p:sp>
        <p:nvSpPr>
          <p:cNvPr id="5" name="Espace réservé du pied de page 4">
            <a:extLst>
              <a:ext uri="{FF2B5EF4-FFF2-40B4-BE49-F238E27FC236}">
                <a16:creationId xmlns:a16="http://schemas.microsoft.com/office/drawing/2014/main" id="{F04A45BD-5C66-4F07-B482-CDDB66CF1720}"/>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75506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Connue depuis l’Antiquité. C’est en 1789 qu’on retrouve la première description clinique de la maladie qui fut rédigée par le médecin britannique Michael Underwood. On l’appela « maladie de Heine-</a:t>
            </a:r>
            <a:r>
              <a:rPr lang="fr-FR" b="1" dirty="0" err="1"/>
              <a:t>Medin</a:t>
            </a:r>
            <a:r>
              <a:rPr lang="fr-FR" b="1" dirty="0"/>
              <a:t> » suite à la publication du premier compte-rendu médical sur la polio rédigé par Jakob Heine (1840) et la première étude par Karl Oskar </a:t>
            </a:r>
            <a:r>
              <a:rPr lang="fr-FR" b="1" dirty="0" err="1"/>
              <a:t>Medin</a:t>
            </a:r>
            <a:r>
              <a:rPr lang="fr-FR" b="1" dirty="0"/>
              <a:t> (1890). De plus, parce que les épidémies touchaient principalement les enfants, la polio fut également appelée « paralysie infantile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Être vivant : </a:t>
            </a:r>
            <a:r>
              <a:rPr lang="fr-FR" altLang="fr-FR" sz="1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être organisé qui </a:t>
            </a:r>
            <a:r>
              <a:rPr lang="fr-FR" sz="1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naît, grandit, se reproduit et meurt</a:t>
            </a:r>
            <a:endParaRPr lang="fr-FR" altLang="fr-FR" sz="1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6B755E8F-AAAE-4397-B4DB-20B841C29437}" type="slidenum">
              <a:rPr lang="fr-FR" smtClean="0"/>
              <a:pPr/>
              <a:t>3</a:t>
            </a:fld>
            <a:endParaRPr lang="fr-FR"/>
          </a:p>
        </p:txBody>
      </p:sp>
      <p:sp>
        <p:nvSpPr>
          <p:cNvPr id="5" name="Espace réservé du pied de page 4">
            <a:extLst>
              <a:ext uri="{FF2B5EF4-FFF2-40B4-BE49-F238E27FC236}">
                <a16:creationId xmlns:a16="http://schemas.microsoft.com/office/drawing/2014/main" id="{62052032-5D43-49F1-8508-3408E29EB32A}"/>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96955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Suite à un épisode de poliomyélite paralytique aiguë, 20 à 40 % des malades peuvent développer une pathologie neuromusculaire tardive appelée syndrome post-polio (SPP) après plusieurs années de stabilité clinique [2]. Le SPP est caractérisé notamment par de nouvelles atrophies musculaires lentement progressives </a:t>
            </a:r>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B755E8F-AAAE-4397-B4DB-20B841C29437}" type="slidenum">
              <a:rPr lang="fr-FR" smtClean="0"/>
              <a:pPr/>
              <a:t>5</a:t>
            </a:fld>
            <a:endParaRPr lang="fr-FR"/>
          </a:p>
        </p:txBody>
      </p:sp>
    </p:spTree>
    <p:extLst>
      <p:ext uri="{BB962C8B-B14F-4D97-AF65-F5344CB8AC3E}">
        <p14:creationId xmlns:p14="http://schemas.microsoft.com/office/powerpoint/2010/main" val="213988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Poliovirus, </a:t>
            </a:r>
            <a:r>
              <a:rPr lang="fr-FR" dirty="0" err="1"/>
              <a:t>Coxsackie</a:t>
            </a:r>
            <a:r>
              <a:rPr lang="fr-FR" dirty="0"/>
              <a:t>,  </a:t>
            </a:r>
            <a:r>
              <a:rPr lang="fr-FR" dirty="0" err="1"/>
              <a:t>Echovirus</a:t>
            </a:r>
            <a:r>
              <a:rPr lang="fr-FR" dirty="0"/>
              <a:t>, Rhinovirus</a:t>
            </a:r>
          </a:p>
          <a:p>
            <a:endParaRPr lang="fr-FR" dirty="0"/>
          </a:p>
        </p:txBody>
      </p:sp>
      <p:sp>
        <p:nvSpPr>
          <p:cNvPr id="4" name="Espace réservé du numéro de diapositive 3"/>
          <p:cNvSpPr>
            <a:spLocks noGrp="1"/>
          </p:cNvSpPr>
          <p:nvPr>
            <p:ph type="sldNum" sz="quarter" idx="5"/>
          </p:nvPr>
        </p:nvSpPr>
        <p:spPr/>
        <p:txBody>
          <a:bodyPr/>
          <a:lstStyle/>
          <a:p>
            <a:fld id="{6B755E8F-AAAE-4397-B4DB-20B841C29437}" type="slidenum">
              <a:rPr lang="fr-FR" smtClean="0"/>
              <a:pPr/>
              <a:t>6</a:t>
            </a:fld>
            <a:endParaRPr lang="fr-FR"/>
          </a:p>
        </p:txBody>
      </p:sp>
      <p:sp>
        <p:nvSpPr>
          <p:cNvPr id="5" name="Espace réservé du pied de page 4">
            <a:extLst>
              <a:ext uri="{FF2B5EF4-FFF2-40B4-BE49-F238E27FC236}">
                <a16:creationId xmlns:a16="http://schemas.microsoft.com/office/drawing/2014/main" id="{7EE6E253-5D0A-4DD7-9C61-601C05908E64}"/>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43266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B755E8F-AAAE-4397-B4DB-20B841C29437}" type="slidenum">
              <a:rPr lang="fr-FR" smtClean="0"/>
              <a:pPr/>
              <a:t>7</a:t>
            </a:fld>
            <a:endParaRPr lang="fr-FR"/>
          </a:p>
        </p:txBody>
      </p:sp>
    </p:spTree>
    <p:extLst>
      <p:ext uri="{BB962C8B-B14F-4D97-AF65-F5344CB8AC3E}">
        <p14:creationId xmlns:p14="http://schemas.microsoft.com/office/powerpoint/2010/main" val="306485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Sabin </a:t>
            </a:r>
            <a:r>
              <a:rPr lang="fr-FR"/>
              <a:t>: cultivés sur cellules Véro et atténués.</a:t>
            </a:r>
            <a:endParaRPr lang="fr-FR" dirty="0"/>
          </a:p>
        </p:txBody>
      </p:sp>
      <p:sp>
        <p:nvSpPr>
          <p:cNvPr id="4" name="Espace réservé du numéro de diapositive 3"/>
          <p:cNvSpPr>
            <a:spLocks noGrp="1"/>
          </p:cNvSpPr>
          <p:nvPr>
            <p:ph type="sldNum" sz="quarter" idx="10"/>
          </p:nvPr>
        </p:nvSpPr>
        <p:spPr/>
        <p:txBody>
          <a:bodyPr/>
          <a:lstStyle/>
          <a:p>
            <a:fld id="{6B755E8F-AAAE-4397-B4DB-20B841C29437}" type="slidenum">
              <a:rPr lang="fr-FR" smtClean="0"/>
              <a:pPr/>
              <a:t>9</a:t>
            </a:fld>
            <a:endParaRPr lang="fr-FR"/>
          </a:p>
        </p:txBody>
      </p:sp>
      <p:sp>
        <p:nvSpPr>
          <p:cNvPr id="5" name="Espace réservé du pied de page 4">
            <a:extLst>
              <a:ext uri="{FF2B5EF4-FFF2-40B4-BE49-F238E27FC236}">
                <a16:creationId xmlns:a16="http://schemas.microsoft.com/office/drawing/2014/main" id="{32965FBE-C482-49E4-968B-526B49088D20}"/>
              </a:ext>
            </a:extLst>
          </p:cNvPr>
          <p:cNvSpPr>
            <a:spLocks noGrp="1"/>
          </p:cNvSpPr>
          <p:nvPr>
            <p:ph type="ftr" sz="quarter" idx="4"/>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Sabin : cultivés sur cellules Véro et atténués.</a:t>
            </a:r>
          </a:p>
        </p:txBody>
      </p:sp>
      <p:sp>
        <p:nvSpPr>
          <p:cNvPr id="4" name="Espace réservé du numéro de diapositive 3"/>
          <p:cNvSpPr>
            <a:spLocks noGrp="1"/>
          </p:cNvSpPr>
          <p:nvPr>
            <p:ph type="sldNum" sz="quarter" idx="10"/>
          </p:nvPr>
        </p:nvSpPr>
        <p:spPr/>
        <p:txBody>
          <a:bodyPr/>
          <a:lstStyle/>
          <a:p>
            <a:fld id="{6B755E8F-AAAE-4397-B4DB-20B841C29437}" type="slidenum">
              <a:rPr lang="fr-FR" smtClean="0"/>
              <a:pPr/>
              <a:t>10</a:t>
            </a:fld>
            <a:endParaRPr lang="fr-FR"/>
          </a:p>
        </p:txBody>
      </p:sp>
      <p:sp>
        <p:nvSpPr>
          <p:cNvPr id="5" name="Espace réservé du pied de page 4">
            <a:extLst>
              <a:ext uri="{FF2B5EF4-FFF2-40B4-BE49-F238E27FC236}">
                <a16:creationId xmlns:a16="http://schemas.microsoft.com/office/drawing/2014/main" id="{32965FBE-C482-49E4-968B-526B49088D20}"/>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82843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a:t>40 000 personnes vivent encore avec les séquelles post-polio.</a:t>
            </a:r>
          </a:p>
        </p:txBody>
      </p:sp>
      <p:sp>
        <p:nvSpPr>
          <p:cNvPr id="4" name="Espace réservé du numéro de diapositive 3"/>
          <p:cNvSpPr>
            <a:spLocks noGrp="1"/>
          </p:cNvSpPr>
          <p:nvPr>
            <p:ph type="sldNum" sz="quarter" idx="10"/>
          </p:nvPr>
        </p:nvSpPr>
        <p:spPr/>
        <p:txBody>
          <a:bodyPr/>
          <a:lstStyle/>
          <a:p>
            <a:fld id="{6B755E8F-AAAE-4397-B4DB-20B841C29437}" type="slidenum">
              <a:rPr lang="fr-FR" smtClean="0"/>
              <a:pPr/>
              <a:t>13</a:t>
            </a:fld>
            <a:endParaRPr lang="fr-FR"/>
          </a:p>
        </p:txBody>
      </p:sp>
      <p:sp>
        <p:nvSpPr>
          <p:cNvPr id="5" name="Espace réservé du pied de page 4">
            <a:extLst>
              <a:ext uri="{FF2B5EF4-FFF2-40B4-BE49-F238E27FC236}">
                <a16:creationId xmlns:a16="http://schemas.microsoft.com/office/drawing/2014/main" id="{65DA4792-B7DA-46F4-B8F9-C0E3AB235B97}"/>
              </a:ext>
            </a:extLst>
          </p:cNvPr>
          <p:cNvSpPr>
            <a:spLocks noGrp="1"/>
          </p:cNvSpPr>
          <p:nvPr>
            <p:ph type="ftr" sz="quarter" idx="4"/>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87C8AD8-65D5-4E24-9B35-C6C3553FB658}" type="datetime1">
              <a:rPr lang="fr-FR" smtClean="0"/>
              <a:t>13/02/2020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8C32EC4-97F9-4319-A0AE-0AAF1E411A1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E3DE6EC-5A3C-4F8B-BDEF-C3A674CC1DD1}"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32EC4-97F9-4319-A0AE-0AAF1E411A1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ED29608-817D-462D-8BEA-5B2A03B9837F}"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32EC4-97F9-4319-A0AE-0AAF1E411A1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5E9A147-D1D9-4B2A-92ED-640B43FA91F7}"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32EC4-97F9-4319-A0AE-0AAF1E411A1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903B87A1-C809-41F4-B4EC-ED1786A5CD3C}" type="datetime1">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32EC4-97F9-4319-A0AE-0AAF1E411A1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999B7682-10C8-400B-9B4B-82734D99897E}" type="datetime1">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C32EC4-97F9-4319-A0AE-0AAF1E411A1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39E97B13-6440-478B-AB22-A68D8929B18B}" type="datetime1">
              <a:rPr lang="fr-FR" smtClean="0"/>
              <a:t>13/02/2020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C32EC4-97F9-4319-A0AE-0AAF1E411A1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5B4566D8-0AC0-43FC-AAEA-365D32B0CD2B}" type="datetime1">
              <a:rPr lang="fr-FR" smtClean="0"/>
              <a:t>13/02/2020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C32EC4-97F9-4319-A0AE-0AAF1E411A1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24A08D-6292-4821-BE9D-CE0FB520C4F4}" type="datetime1">
              <a:rPr lang="fr-FR" smtClean="0"/>
              <a:t>13/02/2020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C32EC4-97F9-4319-A0AE-0AAF1E411A1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6225F28-F6F0-4E72-A076-6F734653515F}" type="datetime1">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C32EC4-97F9-4319-A0AE-0AAF1E411A1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EDE1B9D1-772D-40A6-BAAC-280F09173DCB}" type="datetime1">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8C32EC4-97F9-4319-A0AE-0AAF1E411A18}"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6370A5B-2404-4308-9430-93385D3EB631}" type="datetime1">
              <a:rPr lang="fr-FR" smtClean="0"/>
              <a:t>13/02/2020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C32EC4-97F9-4319-A0AE-0AAF1E411A18}"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hyperlink" Target="http://www.polioeradication.org/"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ubmed/?term=Shukla%20H%5BAuthor%5D&amp;cauthor=true&amp;cauthor_uid=31437144" TargetMode="External"/><Relationship Id="rId7" Type="http://schemas.openxmlformats.org/officeDocument/2006/relationships/hyperlink" Target="https://www.ncbi.nlm.nih.gov/pubmed/?term=Ehrhardt%20D%5BAuthor%5D&amp;cauthor=true&amp;cauthor_uid=31437144" TargetMode="External"/><Relationship Id="rId2" Type="http://schemas.openxmlformats.org/officeDocument/2006/relationships/hyperlink" Target="https://www.ncbi.nlm.nih.gov/pubmed/?term=Martinez%20M%5BAuthor%5D&amp;cauthor=true&amp;cauthor_uid=31437144" TargetMode="External"/><Relationship Id="rId1" Type="http://schemas.openxmlformats.org/officeDocument/2006/relationships/slideLayout" Target="../slideLayouts/slideLayout1.xml"/><Relationship Id="rId6" Type="http://schemas.openxmlformats.org/officeDocument/2006/relationships/hyperlink" Target="https://www.ncbi.nlm.nih.gov/pubmed/?term=Jorba%20J%5BAuthor%5D&amp;cauthor=true&amp;cauthor_uid=31437144" TargetMode="External"/><Relationship Id="rId5" Type="http://schemas.openxmlformats.org/officeDocument/2006/relationships/hyperlink" Target="https://www.ncbi.nlm.nih.gov/pubmed/?term=Mbaeyi%20C%5BAuthor%5D&amp;cauthor=true&amp;cauthor_uid=31437144" TargetMode="External"/><Relationship Id="rId4" Type="http://schemas.openxmlformats.org/officeDocument/2006/relationships/hyperlink" Target="https://www.ncbi.nlm.nih.gov/pubmed/?term=Nikulin%20J%5BAuthor%5D&amp;cauthor=true&amp;cauthor_uid=3143714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thelancet.com/journals/lancet/article/PIIS0140-6736(19)31279-6/fulltext?utm_campaign=lancet&amp;utm_content=93382886&amp;utm_medium=social&amp;utm_source=twitter&amp;hss_channel=tw-27013292"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3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3074" name="Picture 2" descr="http://www.endpolio.org/sites/all/themes/endpolio/logo.png"/>
          <p:cNvPicPr>
            <a:picLocks noChangeAspect="1" noChangeArrowheads="1"/>
          </p:cNvPicPr>
          <p:nvPr/>
        </p:nvPicPr>
        <p:blipFill>
          <a:blip r:embed="rId3"/>
          <a:srcRect/>
          <a:stretch>
            <a:fillRect/>
          </a:stretch>
        </p:blipFill>
        <p:spPr bwMode="auto">
          <a:xfrm>
            <a:off x="4187924" y="2780928"/>
            <a:ext cx="3408412" cy="811528"/>
          </a:xfrm>
          <a:prstGeom prst="rect">
            <a:avLst/>
          </a:prstGeom>
          <a:noFill/>
        </p:spPr>
      </p:pic>
      <p:sp>
        <p:nvSpPr>
          <p:cNvPr id="11" name="ZoneTexte 10"/>
          <p:cNvSpPr txBox="1"/>
          <p:nvPr/>
        </p:nvSpPr>
        <p:spPr>
          <a:xfrm>
            <a:off x="4860032" y="5517232"/>
            <a:ext cx="1984308" cy="369332"/>
          </a:xfrm>
          <a:prstGeom prst="rect">
            <a:avLst/>
          </a:prstGeom>
          <a:solidFill>
            <a:srgbClr val="FFFFCC"/>
          </a:solidFill>
        </p:spPr>
        <p:txBody>
          <a:bodyPr wrap="square" rtlCol="0">
            <a:spAutoFit/>
          </a:bodyPr>
          <a:lstStyle/>
          <a:p>
            <a:pPr algn="ctr"/>
            <a:r>
              <a:rPr lang="fr-FR" b="1" dirty="0">
                <a:solidFill>
                  <a:srgbClr val="002060"/>
                </a:solidFill>
                <a:effectLst>
                  <a:outerShdw blurRad="38100" dist="38100" dir="2700000" algn="tl">
                    <a:srgbClr val="000000">
                      <a:alpha val="43137"/>
                    </a:srgbClr>
                  </a:outerShdw>
                </a:effectLst>
                <a:latin typeface="Arial" pitchFamily="34" charset="0"/>
                <a:cs typeface="Arial" pitchFamily="34" charset="0"/>
              </a:rPr>
              <a:t>Gérald AUBERT</a:t>
            </a:r>
          </a:p>
        </p:txBody>
      </p:sp>
      <p:sp>
        <p:nvSpPr>
          <p:cNvPr id="7" name="Text Box 46">
            <a:extLst>
              <a:ext uri="{FF2B5EF4-FFF2-40B4-BE49-F238E27FC236}">
                <a16:creationId xmlns:a16="http://schemas.microsoft.com/office/drawing/2014/main" id="{1B1481ED-8204-4A58-BFA8-C21085839D7B}"/>
              </a:ext>
            </a:extLst>
          </p:cNvPr>
          <p:cNvSpPr txBox="1">
            <a:spLocks noChangeArrowheads="1"/>
          </p:cNvSpPr>
          <p:nvPr/>
        </p:nvSpPr>
        <p:spPr bwMode="auto">
          <a:xfrm>
            <a:off x="611560" y="980728"/>
            <a:ext cx="7920880" cy="1200329"/>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28575">
            <a:solidFill>
              <a:srgbClr val="FFFF00"/>
            </a:solidFill>
            <a:miter lim="800000"/>
            <a:headEnd/>
            <a:tailEnd/>
          </a:ln>
          <a:effectLst/>
        </p:spPr>
        <p:txBody>
          <a:bodyPr wrap="square">
            <a:spAutoFit/>
          </a:bodyPr>
          <a:lstStyle/>
          <a:p>
            <a:pPr algn="ctr" eaLnBrk="1" hangingPunct="1">
              <a:spcBef>
                <a:spcPct val="50000"/>
              </a:spcBef>
              <a:defRPr/>
            </a:pPr>
            <a:r>
              <a:rPr lang="fr-FR" sz="3600" dirty="0">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Eradication de la poliomyélite, un combat difficile, un objectif atteignable</a:t>
            </a:r>
          </a:p>
        </p:txBody>
      </p:sp>
      <p:sp>
        <p:nvSpPr>
          <p:cNvPr id="10" name="ZoneTexte 9">
            <a:extLst>
              <a:ext uri="{FF2B5EF4-FFF2-40B4-BE49-F238E27FC236}">
                <a16:creationId xmlns:a16="http://schemas.microsoft.com/office/drawing/2014/main" id="{61C981EC-3907-4B33-9470-BE2E19503CC2}"/>
              </a:ext>
            </a:extLst>
          </p:cNvPr>
          <p:cNvSpPr txBox="1"/>
          <p:nvPr/>
        </p:nvSpPr>
        <p:spPr>
          <a:xfrm>
            <a:off x="4427984" y="4077072"/>
            <a:ext cx="2880319" cy="1046440"/>
          </a:xfrm>
          <a:prstGeom prst="rect">
            <a:avLst/>
          </a:prstGeom>
          <a:solidFill>
            <a:srgbClr val="FFFFCC"/>
          </a:solidFill>
          <a:ln w="28575">
            <a:solidFill>
              <a:srgbClr val="FF0000"/>
            </a:solidFill>
          </a:ln>
        </p:spPr>
        <p:txBody>
          <a:bodyPr wrap="square" rtlCol="0">
            <a:spAutoFit/>
          </a:bodyPr>
          <a:lstStyle/>
          <a:p>
            <a:pPr algn="ctr"/>
            <a:endParaRPr lang="fr-FR" sz="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ctr"/>
            <a:r>
              <a:rPr lang="fr-FR" b="1" dirty="0">
                <a:solidFill>
                  <a:srgbClr val="002060"/>
                </a:solidFill>
                <a:effectLst>
                  <a:outerShdw blurRad="38100" dist="38100" dir="2700000" algn="tl">
                    <a:srgbClr val="000000">
                      <a:alpha val="43137"/>
                    </a:srgbClr>
                  </a:outerShdw>
                </a:effectLst>
                <a:latin typeface="Arial" pitchFamily="34" charset="0"/>
                <a:cs typeface="Arial" pitchFamily="34" charset="0"/>
              </a:rPr>
              <a:t>Club de Saint-Etienne</a:t>
            </a:r>
          </a:p>
          <a:p>
            <a:pPr algn="ctr"/>
            <a:endParaRPr lang="fr-FR" sz="1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ctr"/>
            <a:r>
              <a:rPr lang="fr-FR" b="1" dirty="0">
                <a:solidFill>
                  <a:srgbClr val="002060"/>
                </a:solidFill>
                <a:effectLst>
                  <a:outerShdw blurRad="38100" dist="38100" dir="2700000" algn="tl">
                    <a:srgbClr val="000000">
                      <a:alpha val="43137"/>
                    </a:srgbClr>
                  </a:outerShdw>
                </a:effectLst>
                <a:latin typeface="Arial" pitchFamily="34" charset="0"/>
                <a:cs typeface="Arial" pitchFamily="34" charset="0"/>
              </a:rPr>
              <a:t>jeudi 13 février 2020</a:t>
            </a:r>
          </a:p>
          <a:p>
            <a:pPr algn="ctr"/>
            <a:endParaRPr lang="fr-FR" sz="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Image 1">
            <a:extLst>
              <a:ext uri="{FF2B5EF4-FFF2-40B4-BE49-F238E27FC236}">
                <a16:creationId xmlns:a16="http://schemas.microsoft.com/office/drawing/2014/main" id="{B838A5E0-109C-49C5-BF5F-5914ECBA8CE7}"/>
              </a:ext>
            </a:extLst>
          </p:cNvPr>
          <p:cNvPicPr>
            <a:picLocks noChangeAspect="1"/>
          </p:cNvPicPr>
          <p:nvPr/>
        </p:nvPicPr>
        <p:blipFill>
          <a:blip r:embed="rId4"/>
          <a:stretch>
            <a:fillRect/>
          </a:stretch>
        </p:blipFill>
        <p:spPr>
          <a:xfrm>
            <a:off x="755576" y="3351780"/>
            <a:ext cx="3108970" cy="21654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3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p:cNvSpPr txBox="1"/>
          <p:nvPr/>
        </p:nvSpPr>
        <p:spPr>
          <a:xfrm>
            <a:off x="773578" y="764704"/>
            <a:ext cx="7596844" cy="4878259"/>
          </a:xfrm>
          <a:prstGeom prst="rect">
            <a:avLst/>
          </a:prstGeom>
          <a:noFill/>
        </p:spPr>
        <p:txBody>
          <a:bodyPr wrap="square" rtlCol="0">
            <a:spAutoFit/>
          </a:bodyPr>
          <a:lstStyle/>
          <a:p>
            <a:endParaRPr lang="fr-FR"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buFontTx/>
              <a:buChar char="-"/>
            </a:pPr>
            <a:r>
              <a:rPr lang="fr-F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Vaccin J. SALK et P. LEPINE (</a:t>
            </a:r>
            <a:r>
              <a:rPr lang="fr-FR" sz="2800" b="1" dirty="0">
                <a:solidFill>
                  <a:srgbClr val="FFC000"/>
                </a:solidFill>
                <a:effectLst>
                  <a:outerShdw blurRad="38100" dist="38100" dir="2700000" algn="tl">
                    <a:srgbClr val="000000">
                      <a:alpha val="43137"/>
                    </a:srgbClr>
                  </a:outerShdw>
                </a:effectLst>
                <a:latin typeface="Arial" panose="020B0604020202020204" pitchFamily="34" charset="0"/>
                <a:cs typeface="Arial" pitchFamily="34" charset="0"/>
              </a:rPr>
              <a:t>1955</a:t>
            </a: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 </a:t>
            </a:r>
            <a:r>
              <a:rPr lang="fr-FR" sz="2800" b="1" dirty="0">
                <a:effectLst>
                  <a:outerShdw blurRad="38100" dist="38100" dir="2700000" algn="tl">
                    <a:srgbClr val="000000">
                      <a:alpha val="43137"/>
                    </a:srgbClr>
                  </a:outerShdw>
                </a:effectLst>
                <a:latin typeface="Arial" panose="020B0604020202020204" pitchFamily="34" charset="0"/>
                <a:cs typeface="Arial" pitchFamily="34" charset="0"/>
              </a:rPr>
              <a:t>: </a:t>
            </a:r>
            <a:r>
              <a:rPr lang="fr-FR" sz="2800" b="1" dirty="0">
                <a:solidFill>
                  <a:srgbClr val="FFFFCC"/>
                </a:solidFill>
                <a:effectLst>
                  <a:outerShdw blurRad="38100" dist="38100" dir="2700000" algn="tl">
                    <a:srgbClr val="000000">
                      <a:alpha val="43137"/>
                    </a:srgbClr>
                  </a:outerShdw>
                </a:effectLst>
                <a:latin typeface="Arial" panose="020B0604020202020204" pitchFamily="34" charset="0"/>
                <a:cs typeface="Arial" pitchFamily="34" charset="0"/>
              </a:rPr>
              <a:t>vaccin inactivé injectable (</a:t>
            </a:r>
            <a:r>
              <a:rPr lang="fr-FR" sz="2800" b="1" dirty="0" err="1">
                <a:solidFill>
                  <a:srgbClr val="FFFFCC"/>
                </a:solidFill>
                <a:effectLst>
                  <a:outerShdw blurRad="38100" dist="38100" dir="2700000" algn="tl">
                    <a:srgbClr val="000000">
                      <a:alpha val="43137"/>
                    </a:srgbClr>
                  </a:outerShdw>
                </a:effectLst>
                <a:latin typeface="Arial" panose="020B0604020202020204" pitchFamily="34" charset="0"/>
                <a:cs typeface="Arial" pitchFamily="34" charset="0"/>
              </a:rPr>
              <a:t>killed</a:t>
            </a:r>
            <a:r>
              <a:rPr lang="fr-FR" sz="2800" b="1" dirty="0">
                <a:solidFill>
                  <a:srgbClr val="FFFFCC"/>
                </a:solidFill>
                <a:effectLst>
                  <a:outerShdw blurRad="38100" dist="38100" dir="2700000" algn="tl">
                    <a:srgbClr val="000000">
                      <a:alpha val="43137"/>
                    </a:srgbClr>
                  </a:outerShdw>
                </a:effectLst>
                <a:latin typeface="Arial" panose="020B0604020202020204" pitchFamily="34" charset="0"/>
                <a:cs typeface="Arial" pitchFamily="34" charset="0"/>
              </a:rPr>
              <a:t> vaccine) </a:t>
            </a:r>
          </a:p>
          <a:p>
            <a:endParaRPr lang="fr-FR" sz="1000" b="1" dirty="0">
              <a:solidFill>
                <a:srgbClr val="FFFFCC"/>
              </a:solidFill>
              <a:effectLst>
                <a:outerShdw blurRad="38100" dist="38100" dir="2700000" algn="tl">
                  <a:srgbClr val="000000">
                    <a:alpha val="43137"/>
                  </a:srgbClr>
                </a:outerShdw>
              </a:effectLst>
              <a:latin typeface="Arial" panose="020B0604020202020204" pitchFamily="34" charset="0"/>
              <a:cs typeface="Arial" pitchFamily="34" charset="0"/>
            </a:endParaRPr>
          </a:p>
          <a:p>
            <a:r>
              <a:rPr lang="fr-FR" sz="2400" b="1" dirty="0">
                <a:latin typeface="Arial" panose="020B0604020202020204" pitchFamily="34" charset="0"/>
                <a:cs typeface="Arial" pitchFamily="34" charset="0"/>
              </a:rPr>
              <a:t>Préparé sur cellules Vero, virus purifiés et inactivés par le formaldéhyde -</a:t>
            </a:r>
            <a:r>
              <a:rPr lang="fr-FR" sz="2400" dirty="0">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itchFamily="34" charset="0"/>
              </a:rPr>
              <a:t>Aucun risque </a:t>
            </a:r>
          </a:p>
          <a:p>
            <a:pPr>
              <a:buFontTx/>
              <a:buChar char="-"/>
            </a:pPr>
            <a:endParaRPr lang="fr-FR" sz="1200" b="1" dirty="0">
              <a:solidFill>
                <a:srgbClr val="FFC000"/>
              </a:solidFill>
              <a:effectLst>
                <a:outerShdw blurRad="38100" dist="38100" dir="2700000" algn="tl">
                  <a:srgbClr val="000000">
                    <a:alpha val="43137"/>
                  </a:srgbClr>
                </a:outerShdw>
              </a:effectLst>
              <a:latin typeface="Arial" panose="020B0604020202020204" pitchFamily="34" charset="0"/>
              <a:cs typeface="Arial" pitchFamily="34" charset="0"/>
            </a:endParaRPr>
          </a:p>
          <a:p>
            <a:r>
              <a:rPr lang="fr-FR" sz="2800" b="1" dirty="0">
                <a:solidFill>
                  <a:srgbClr val="FFC000"/>
                </a:solidFill>
                <a:effectLst>
                  <a:outerShdw blurRad="38100" dist="38100" dir="2700000" algn="tl">
                    <a:srgbClr val="000000">
                      <a:alpha val="43137"/>
                    </a:srgbClr>
                  </a:outerShdw>
                </a:effectLst>
                <a:latin typeface="Arial" panose="020B0604020202020204" pitchFamily="34" charset="0"/>
                <a:cs typeface="Arial" pitchFamily="34" charset="0"/>
              </a:rPr>
              <a:t>Excellente immunité humorale </a:t>
            </a:r>
          </a:p>
          <a:p>
            <a:r>
              <a:rPr lang="fr-FR" sz="2000" b="1" dirty="0">
                <a:solidFill>
                  <a:srgbClr val="00FFFF"/>
                </a:solidFill>
                <a:effectLst>
                  <a:outerShdw blurRad="38100" dist="38100" dir="2700000" algn="tl">
                    <a:srgbClr val="000000">
                      <a:alpha val="43137"/>
                    </a:srgbClr>
                  </a:outerShdw>
                </a:effectLst>
                <a:latin typeface="Arial" panose="020B0604020202020204" pitchFamily="34" charset="0"/>
                <a:cs typeface="Arial" pitchFamily="34" charset="0"/>
              </a:rPr>
              <a:t>Anticorps circulants : IgG</a:t>
            </a:r>
          </a:p>
          <a:p>
            <a:endParaRPr lang="fr-FR" sz="1200" b="1" dirty="0">
              <a:latin typeface="Arial" panose="020B0604020202020204" pitchFamily="34" charset="0"/>
              <a:cs typeface="Arial" panose="020B0604020202020204" pitchFamily="34" charset="0"/>
            </a:endParaRPr>
          </a:p>
          <a:p>
            <a:r>
              <a:rPr lang="fr-FR" sz="2400" b="1" dirty="0">
                <a:solidFill>
                  <a:srgbClr val="66FF33"/>
                </a:solidFill>
                <a:effectLst>
                  <a:outerShdw blurRad="38100" dist="38100" dir="2700000" algn="tl">
                    <a:srgbClr val="000000">
                      <a:alpha val="43137"/>
                    </a:srgbClr>
                  </a:outerShdw>
                </a:effectLst>
                <a:latin typeface="Arial" panose="020B0604020202020204" pitchFamily="34" charset="0"/>
                <a:cs typeface="Arial" pitchFamily="34" charset="0"/>
              </a:rPr>
              <a:t>Prix : 25 $ </a:t>
            </a:r>
            <a:endParaRPr lang="fr-FR" sz="2400" b="1" dirty="0">
              <a:effectLst>
                <a:outerShdw blurRad="38100" dist="38100" dir="2700000" algn="tl">
                  <a:srgbClr val="000000">
                    <a:alpha val="43137"/>
                  </a:srgbClr>
                </a:outerShdw>
              </a:effectLst>
              <a:latin typeface="Arial" panose="020B0604020202020204" pitchFamily="34" charset="0"/>
              <a:cs typeface="Arial" pitchFamily="34" charset="0"/>
            </a:endParaRPr>
          </a:p>
          <a:p>
            <a:endParaRPr lang="fr-FR" sz="1200" b="1"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Faible immunité intestinale</a:t>
            </a:r>
          </a:p>
          <a:p>
            <a:r>
              <a:rPr lang="fr-FR" sz="2800" b="1" dirty="0">
                <a:latin typeface="Arial" panose="020B0604020202020204" pitchFamily="34" charset="0"/>
                <a:cs typeface="Arial" panose="020B0604020202020204" pitchFamily="34" charset="0"/>
              </a:rPr>
              <a:t>Ne permet pas d’enrayer une épidémie</a:t>
            </a:r>
            <a:r>
              <a:rPr lang="fr-FR" sz="2800" dirty="0">
                <a:latin typeface="Arial" panose="020B0604020202020204" pitchFamily="34" charset="0"/>
                <a:cs typeface="Arial" panose="020B0604020202020204" pitchFamily="34" charset="0"/>
              </a:rPr>
              <a:t> </a:t>
            </a:r>
            <a:endParaRPr lang="fr-FR" sz="2800" b="1" dirty="0">
              <a:effectLst>
                <a:outerShdw blurRad="38100" dist="38100" dir="2700000" algn="tl">
                  <a:srgbClr val="000000">
                    <a:alpha val="43137"/>
                  </a:srgbClr>
                </a:outerShdw>
              </a:effectLst>
              <a:latin typeface="Arial" panose="020B0604020202020204" pitchFamily="34" charset="0"/>
              <a:cs typeface="Arial" pitchFamily="34" charset="0"/>
            </a:endParaRPr>
          </a:p>
          <a:p>
            <a:endParaRPr lang="fr-FR" sz="9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8842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3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B379778-C8C4-43EC-9E8C-90EE7DFCA6AB}"/>
              </a:ext>
            </a:extLst>
          </p:cNvPr>
          <p:cNvSpPr txBox="1"/>
          <p:nvPr/>
        </p:nvSpPr>
        <p:spPr>
          <a:xfrm>
            <a:off x="539552" y="779214"/>
            <a:ext cx="8136904" cy="5324535"/>
          </a:xfrm>
          <a:prstGeom prst="rect">
            <a:avLst/>
          </a:prstGeom>
          <a:noFill/>
        </p:spPr>
        <p:txBody>
          <a:bodyPr wrap="square" rtlCol="0">
            <a:spAutoFit/>
          </a:bodyPr>
          <a:lstStyle/>
          <a:p>
            <a:endParaRPr lang="fr-FR" sz="1000" b="1" dirty="0">
              <a:effectLst>
                <a:outerShdw blurRad="38100" dist="38100" dir="2700000" algn="tl">
                  <a:srgbClr val="000000">
                    <a:alpha val="43137"/>
                  </a:srgbClr>
                </a:outerShdw>
              </a:effectLst>
              <a:latin typeface="Arial" pitchFamily="34" charset="0"/>
              <a:cs typeface="Arial" pitchFamily="34" charset="0"/>
            </a:endParaRPr>
          </a:p>
          <a:p>
            <a:pPr>
              <a:buFontTx/>
              <a:buChar char="-"/>
            </a:pPr>
            <a:r>
              <a:rPr lang="fr-FR" sz="2800" b="1" dirty="0">
                <a:effectLst>
                  <a:outerShdw blurRad="38100" dist="38100" dir="2700000" algn="tl">
                    <a:srgbClr val="000000">
                      <a:alpha val="43137"/>
                    </a:srgbClr>
                  </a:outerShdw>
                </a:effectLst>
                <a:latin typeface="Arial" pitchFamily="34" charset="0"/>
                <a:cs typeface="Arial" pitchFamily="34" charset="0"/>
              </a:rPr>
              <a:t> </a:t>
            </a: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Vaccin A. B. SABIN (</a:t>
            </a:r>
            <a:r>
              <a:rPr lang="fr-FR" sz="2800" b="1" dirty="0">
                <a:solidFill>
                  <a:srgbClr val="FFC000"/>
                </a:solidFill>
                <a:effectLst>
                  <a:outerShdw blurRad="38100" dist="38100" dir="2700000" algn="tl">
                    <a:srgbClr val="000000">
                      <a:alpha val="43137"/>
                    </a:srgbClr>
                  </a:outerShdw>
                </a:effectLst>
                <a:latin typeface="Arial" pitchFamily="34" charset="0"/>
                <a:cs typeface="Arial" pitchFamily="34" charset="0"/>
              </a:rPr>
              <a:t>1961</a:t>
            </a: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fr-FR" sz="2800" b="1" dirty="0">
                <a:effectLst>
                  <a:outerShdw blurRad="38100" dist="38100" dir="2700000" algn="tl">
                    <a:srgbClr val="000000">
                      <a:alpha val="43137"/>
                    </a:srgbClr>
                  </a:outerShdw>
                </a:effectLst>
                <a:latin typeface="Arial" pitchFamily="34" charset="0"/>
                <a:cs typeface="Arial" pitchFamily="34" charset="0"/>
              </a:rPr>
              <a:t>: </a:t>
            </a:r>
          </a:p>
          <a:p>
            <a:r>
              <a:rPr lang="fr-FR" sz="2800" b="1" dirty="0">
                <a:solidFill>
                  <a:srgbClr val="FFFFCC"/>
                </a:solidFill>
                <a:effectLst>
                  <a:outerShdw blurRad="38100" dist="38100" dir="2700000" algn="tl">
                    <a:srgbClr val="000000">
                      <a:alpha val="43137"/>
                    </a:srgbClr>
                  </a:outerShdw>
                </a:effectLst>
                <a:latin typeface="Arial" pitchFamily="34" charset="0"/>
                <a:cs typeface="Arial" pitchFamily="34" charset="0"/>
              </a:rPr>
              <a:t>vaccin vivant atténué oral  </a:t>
            </a:r>
            <a:r>
              <a:rPr lang="fr-FR" sz="2400" b="1" dirty="0">
                <a:effectLst>
                  <a:outerShdw blurRad="38100" dist="38100" dir="2700000" algn="tl">
                    <a:srgbClr val="000000">
                      <a:alpha val="43137"/>
                    </a:srgbClr>
                  </a:outerShdw>
                </a:effectLst>
                <a:latin typeface="Arial" pitchFamily="34" charset="0"/>
                <a:cs typeface="Arial" pitchFamily="34" charset="0"/>
              </a:rPr>
              <a:t>(Virus non pathogène) </a:t>
            </a:r>
          </a:p>
          <a:p>
            <a:r>
              <a:rPr lang="fr-FR" sz="1400" b="1" dirty="0">
                <a:effectLst>
                  <a:outerShdw blurRad="38100" dist="38100" dir="2700000" algn="tl">
                    <a:srgbClr val="000000">
                      <a:alpha val="43137"/>
                    </a:srgbClr>
                  </a:outerShdw>
                </a:effectLst>
                <a:latin typeface="Arial" pitchFamily="34" charset="0"/>
                <a:cs typeface="Arial" pitchFamily="34" charset="0"/>
              </a:rPr>
              <a:t> </a:t>
            </a:r>
          </a:p>
          <a:p>
            <a:r>
              <a:rPr lang="fr-FR" sz="2800" b="1" dirty="0">
                <a:solidFill>
                  <a:srgbClr val="FFC000"/>
                </a:solidFill>
                <a:effectLst>
                  <a:outerShdw blurRad="38100" dist="38100" dir="2700000" algn="tl">
                    <a:srgbClr val="000000">
                      <a:alpha val="43137"/>
                    </a:srgbClr>
                  </a:outerShdw>
                </a:effectLst>
                <a:latin typeface="Arial" pitchFamily="34" charset="0"/>
                <a:cs typeface="Arial" pitchFamily="34" charset="0"/>
              </a:rPr>
              <a:t>Excellente immunité locale intestinale </a:t>
            </a:r>
          </a:p>
          <a:p>
            <a:r>
              <a:rPr lang="fr-FR" sz="2000" b="1" dirty="0">
                <a:solidFill>
                  <a:srgbClr val="00FFFF"/>
                </a:solidFill>
                <a:effectLst>
                  <a:outerShdw blurRad="38100" dist="38100" dir="2700000" algn="tl">
                    <a:srgbClr val="000000">
                      <a:alpha val="43137"/>
                    </a:srgbClr>
                  </a:outerShdw>
                </a:effectLst>
                <a:latin typeface="Arial" pitchFamily="34" charset="0"/>
                <a:cs typeface="Arial" pitchFamily="34" charset="0"/>
              </a:rPr>
              <a:t>Anticorps intestinaux : </a:t>
            </a:r>
            <a:r>
              <a:rPr lang="fr-FR" sz="2000" b="1" dirty="0" err="1">
                <a:solidFill>
                  <a:srgbClr val="00FFFF"/>
                </a:solidFill>
                <a:effectLst>
                  <a:outerShdw blurRad="38100" dist="38100" dir="2700000" algn="tl">
                    <a:srgbClr val="000000">
                      <a:alpha val="43137"/>
                    </a:srgbClr>
                  </a:outerShdw>
                </a:effectLst>
                <a:latin typeface="Arial" pitchFamily="34" charset="0"/>
                <a:cs typeface="Arial" pitchFamily="34" charset="0"/>
              </a:rPr>
              <a:t>IgA</a:t>
            </a:r>
            <a:endParaRPr lang="fr-FR" sz="2000" b="1" dirty="0">
              <a:solidFill>
                <a:srgbClr val="00FFFF"/>
              </a:solidFill>
              <a:effectLst>
                <a:outerShdw blurRad="38100" dist="38100" dir="2700000" algn="tl">
                  <a:srgbClr val="000000">
                    <a:alpha val="43137"/>
                  </a:srgbClr>
                </a:outerShdw>
              </a:effectLst>
              <a:latin typeface="Arial" pitchFamily="34" charset="0"/>
              <a:cs typeface="Arial" pitchFamily="34" charset="0"/>
            </a:endParaRPr>
          </a:p>
          <a:p>
            <a:r>
              <a:rPr lang="fr-FR" sz="2000" b="1" dirty="0">
                <a:solidFill>
                  <a:srgbClr val="00FFFF"/>
                </a:solidFill>
                <a:effectLst>
                  <a:outerShdw blurRad="38100" dist="38100" dir="2700000" algn="tl">
                    <a:srgbClr val="000000">
                      <a:alpha val="43137"/>
                    </a:srgbClr>
                  </a:outerShdw>
                </a:effectLst>
                <a:latin typeface="Arial" pitchFamily="34" charset="0"/>
                <a:cs typeface="Arial" pitchFamily="34" charset="0"/>
              </a:rPr>
              <a:t>Faible immunité humorale</a:t>
            </a:r>
          </a:p>
          <a:p>
            <a:endParaRPr lang="fr-FR" sz="900" b="1" dirty="0">
              <a:effectLst>
                <a:outerShdw blurRad="38100" dist="38100" dir="2700000" algn="tl">
                  <a:srgbClr val="000000">
                    <a:alpha val="43137"/>
                  </a:srgbClr>
                </a:outerShdw>
              </a:effectLst>
              <a:latin typeface="Arial" pitchFamily="34" charset="0"/>
              <a:cs typeface="Arial" pitchFamily="34" charset="0"/>
            </a:endParaRPr>
          </a:p>
          <a:p>
            <a:r>
              <a:rPr lang="fr-FR" sz="2800" b="1" dirty="0">
                <a:effectLst>
                  <a:outerShdw blurRad="38100" dist="38100" dir="2700000" algn="tl">
                    <a:srgbClr val="000000">
                      <a:alpha val="43137"/>
                    </a:srgbClr>
                  </a:outerShdw>
                </a:effectLst>
                <a:latin typeface="Arial" pitchFamily="34" charset="0"/>
                <a:cs typeface="Arial" pitchFamily="34" charset="0"/>
              </a:rPr>
              <a:t>Diffusion du vaccin dans l’entourage</a:t>
            </a:r>
          </a:p>
          <a:p>
            <a:r>
              <a:rPr lang="fr-FR" sz="2000" b="1" dirty="0">
                <a:effectLst>
                  <a:outerShdw blurRad="38100" dist="38100" dir="2700000" algn="tl">
                    <a:srgbClr val="000000">
                      <a:alpha val="43137"/>
                    </a:srgbClr>
                  </a:outerShdw>
                </a:effectLst>
                <a:latin typeface="Arial" pitchFamily="34" charset="0"/>
                <a:cs typeface="Arial" pitchFamily="34" charset="0"/>
              </a:rPr>
              <a:t>Contre-indiqué : femme enceinte et sujets immunodéprimés</a:t>
            </a:r>
          </a:p>
          <a:p>
            <a:endParaRPr lang="fr-FR" sz="1200" b="1" dirty="0">
              <a:solidFill>
                <a:srgbClr val="66FF33"/>
              </a:solidFill>
              <a:effectLst>
                <a:outerShdw blurRad="38100" dist="38100" dir="2700000" algn="tl">
                  <a:srgbClr val="000000">
                    <a:alpha val="43137"/>
                  </a:srgbClr>
                </a:outerShdw>
              </a:effectLst>
              <a:latin typeface="Arial" pitchFamily="34" charset="0"/>
              <a:cs typeface="Arial" pitchFamily="34" charset="0"/>
            </a:endParaRPr>
          </a:p>
          <a:p>
            <a:r>
              <a:rPr lang="fr-FR" sz="2400" b="1" dirty="0">
                <a:solidFill>
                  <a:srgbClr val="66FF33"/>
                </a:solidFill>
                <a:effectLst>
                  <a:outerShdw blurRad="38100" dist="38100" dir="2700000" algn="tl">
                    <a:srgbClr val="000000">
                      <a:alpha val="43137"/>
                    </a:srgbClr>
                  </a:outerShdw>
                </a:effectLst>
                <a:latin typeface="Arial" pitchFamily="34" charset="0"/>
                <a:cs typeface="Arial" pitchFamily="34" charset="0"/>
              </a:rPr>
              <a:t>Prix : 0,25 $</a:t>
            </a:r>
          </a:p>
          <a:p>
            <a:r>
              <a:rPr lang="fr-FR" sz="2000" b="1" dirty="0">
                <a:effectLst>
                  <a:outerShdw blurRad="38100" dist="38100" dir="2700000" algn="tl">
                    <a:srgbClr val="000000">
                      <a:alpha val="43137"/>
                    </a:srgbClr>
                  </a:outerShdw>
                </a:effectLst>
                <a:latin typeface="Arial" pitchFamily="34" charset="0"/>
                <a:cs typeface="Arial" pitchFamily="34" charset="0"/>
              </a:rPr>
              <a:t>Respect de la chaine du froid</a:t>
            </a:r>
          </a:p>
          <a:p>
            <a:endParaRPr lang="fr-FR" sz="1100" b="1" dirty="0">
              <a:effectLst>
                <a:outerShdw blurRad="38100" dist="38100" dir="2700000" algn="tl">
                  <a:srgbClr val="000000">
                    <a:alpha val="43137"/>
                  </a:srgbClr>
                </a:outerShdw>
              </a:effectLst>
              <a:latin typeface="Arial" pitchFamily="34" charset="0"/>
              <a:cs typeface="Arial" pitchFamily="34" charset="0"/>
            </a:endParaRPr>
          </a:p>
          <a:p>
            <a:r>
              <a:rPr lang="fr-FR" sz="2800" b="1" dirty="0">
                <a:effectLst>
                  <a:outerShdw blurRad="38100" dist="38100" dir="2700000" algn="tl">
                    <a:srgbClr val="000000">
                      <a:alpha val="43137"/>
                    </a:srgbClr>
                  </a:outerShdw>
                </a:effectLst>
                <a:latin typeface="Arial" pitchFamily="34" charset="0"/>
                <a:cs typeface="Arial" pitchFamily="34" charset="0"/>
              </a:rPr>
              <a:t>Couverture vaccinale efficace en zone d’épidémie et d’endémie </a:t>
            </a:r>
          </a:p>
        </p:txBody>
      </p:sp>
    </p:spTree>
    <p:extLst>
      <p:ext uri="{BB962C8B-B14F-4D97-AF65-F5344CB8AC3E}">
        <p14:creationId xmlns:p14="http://schemas.microsoft.com/office/powerpoint/2010/main" val="151887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3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B379778-C8C4-43EC-9E8C-90EE7DFCA6AB}"/>
              </a:ext>
            </a:extLst>
          </p:cNvPr>
          <p:cNvSpPr txBox="1"/>
          <p:nvPr/>
        </p:nvSpPr>
        <p:spPr>
          <a:xfrm>
            <a:off x="467544" y="827995"/>
            <a:ext cx="8352928" cy="5570756"/>
          </a:xfrm>
          <a:prstGeom prst="rect">
            <a:avLst/>
          </a:prstGeom>
          <a:noFill/>
        </p:spPr>
        <p:txBody>
          <a:bodyPr wrap="square" rtlCol="0">
            <a:spAutoFit/>
          </a:bodyPr>
          <a:lstStyle/>
          <a:p>
            <a:endParaRPr lang="fr-FR" sz="1000" b="1" dirty="0">
              <a:effectLst>
                <a:outerShdw blurRad="38100" dist="38100" dir="2700000" algn="tl">
                  <a:srgbClr val="000000">
                    <a:alpha val="43137"/>
                  </a:srgbClr>
                </a:outerShdw>
              </a:effectLst>
              <a:latin typeface="Arial" pitchFamily="34" charset="0"/>
              <a:cs typeface="Arial" pitchFamily="34" charset="0"/>
            </a:endParaRPr>
          </a:p>
          <a:p>
            <a:pPr>
              <a:buFontTx/>
              <a:buChar char="-"/>
            </a:pPr>
            <a:r>
              <a:rPr lang="fr-FR" sz="2400" b="1" dirty="0">
                <a:effectLst>
                  <a:outerShdw blurRad="38100" dist="38100" dir="2700000" algn="tl">
                    <a:srgbClr val="000000">
                      <a:alpha val="43137"/>
                    </a:srgbClr>
                  </a:outerShdw>
                </a:effectLst>
                <a:latin typeface="Arial" pitchFamily="34" charset="0"/>
                <a:cs typeface="Arial" pitchFamily="34" charset="0"/>
              </a:rPr>
              <a:t> </a:t>
            </a:r>
            <a:r>
              <a:rPr lang="fr-FR" sz="2800" b="1">
                <a:solidFill>
                  <a:srgbClr val="FFFF00"/>
                </a:solidFill>
                <a:effectLst>
                  <a:outerShdw blurRad="38100" dist="38100" dir="2700000" algn="tl">
                    <a:srgbClr val="000000">
                      <a:alpha val="43137"/>
                    </a:srgbClr>
                  </a:outerShdw>
                </a:effectLst>
                <a:latin typeface="Arial" pitchFamily="34" charset="0"/>
                <a:cs typeface="Arial" pitchFamily="34" charset="0"/>
              </a:rPr>
              <a:t>Vaccin SABIN</a:t>
            </a:r>
            <a:r>
              <a:rPr lang="fr-FR" sz="2400" b="1">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fr-FR" sz="2400" b="1" dirty="0">
                <a:effectLst>
                  <a:outerShdw blurRad="38100" dist="38100" dir="2700000" algn="tl">
                    <a:srgbClr val="000000">
                      <a:alpha val="43137"/>
                    </a:srgbClr>
                  </a:outerShdw>
                </a:effectLst>
                <a:latin typeface="Arial" pitchFamily="34" charset="0"/>
                <a:cs typeface="Arial" pitchFamily="34" charset="0"/>
              </a:rPr>
              <a:t>: </a:t>
            </a:r>
            <a:r>
              <a:rPr lang="fr-FR" sz="2400" b="1" dirty="0">
                <a:solidFill>
                  <a:srgbClr val="FFFFCC"/>
                </a:solidFill>
                <a:effectLst>
                  <a:outerShdw blurRad="38100" dist="38100" dir="2700000" algn="tl">
                    <a:srgbClr val="000000">
                      <a:alpha val="43137"/>
                    </a:srgbClr>
                  </a:outerShdw>
                </a:effectLst>
                <a:latin typeface="Arial" pitchFamily="34" charset="0"/>
                <a:cs typeface="Arial" pitchFamily="34" charset="0"/>
              </a:rPr>
              <a:t>vaccin vivant atténué oral </a:t>
            </a:r>
            <a:r>
              <a:rPr lang="fr-FR" sz="2400" b="1" dirty="0">
                <a:effectLst>
                  <a:outerShdw blurRad="38100" dist="38100" dir="2700000" algn="tl">
                    <a:srgbClr val="000000">
                      <a:alpha val="43137"/>
                    </a:srgbClr>
                  </a:outerShdw>
                </a:effectLst>
                <a:latin typeface="Arial" pitchFamily="34" charset="0"/>
                <a:cs typeface="Arial" pitchFamily="34" charset="0"/>
              </a:rPr>
              <a:t> </a:t>
            </a:r>
          </a:p>
          <a:p>
            <a:endParaRPr lang="fr-FR" sz="2400" b="1" dirty="0">
              <a:effectLst>
                <a:outerShdw blurRad="38100" dist="38100" dir="2700000" algn="tl">
                  <a:srgbClr val="000000">
                    <a:alpha val="43137"/>
                  </a:srgbClr>
                </a:outerShdw>
              </a:effectLst>
              <a:latin typeface="Arial" pitchFamily="34" charset="0"/>
              <a:cs typeface="Arial" pitchFamily="34" charset="0"/>
            </a:endParaRPr>
          </a:p>
          <a:p>
            <a:endParaRPr lang="fr-FR" sz="2400" b="1" dirty="0">
              <a:effectLst>
                <a:outerShdw blurRad="38100" dist="38100" dir="2700000" algn="tl">
                  <a:srgbClr val="000000">
                    <a:alpha val="43137"/>
                  </a:srgbClr>
                </a:outerShdw>
              </a:effectLst>
              <a:latin typeface="Arial" pitchFamily="34" charset="0"/>
              <a:cs typeface="Arial" pitchFamily="34" charset="0"/>
            </a:endParaRPr>
          </a:p>
          <a:p>
            <a:endPar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Mécanisme : </a:t>
            </a:r>
            <a:r>
              <a:rPr lang="fr-FR" sz="2400" b="1" dirty="0">
                <a:effectLst>
                  <a:outerShdw blurRad="38100" dist="38100" dir="2700000" algn="tl">
                    <a:srgbClr val="000000">
                      <a:alpha val="43137"/>
                    </a:srgbClr>
                  </a:outerShdw>
                </a:effectLst>
                <a:latin typeface="Arial" pitchFamily="34" charset="0"/>
                <a:cs typeface="Arial" pitchFamily="34" charset="0"/>
              </a:rPr>
              <a:t>instabilité génétique par mutation inverse ou recombinaison  </a:t>
            </a:r>
          </a:p>
          <a:p>
            <a:endParaRPr lang="fr-FR" sz="900" b="1" dirty="0">
              <a:solidFill>
                <a:srgbClr val="FFFFCC"/>
              </a:solidFill>
              <a:effectLst>
                <a:outerShdw blurRad="38100" dist="38100" dir="2700000" algn="tl">
                  <a:srgbClr val="000000">
                    <a:alpha val="43137"/>
                  </a:srgbClr>
                </a:outerShdw>
              </a:effectLst>
              <a:latin typeface="Arial" pitchFamily="34" charset="0"/>
              <a:cs typeface="Arial" pitchFamily="34" charset="0"/>
            </a:endParaRPr>
          </a:p>
          <a:p>
            <a:r>
              <a:rPr lang="fr-FR" sz="2400" b="1" dirty="0">
                <a:solidFill>
                  <a:srgbClr val="FFFFCC"/>
                </a:solidFill>
                <a:effectLst>
                  <a:outerShdw blurRad="38100" dist="38100" dir="2700000" algn="tl">
                    <a:srgbClr val="000000">
                      <a:alpha val="43137"/>
                    </a:srgbClr>
                  </a:outerShdw>
                </a:effectLst>
                <a:latin typeface="Arial" pitchFamily="34" charset="0"/>
                <a:cs typeface="Arial" pitchFamily="34" charset="0"/>
              </a:rPr>
              <a:t>Une souche polio vaccinale virulente </a:t>
            </a:r>
            <a:r>
              <a:rPr lang="fr-FR" sz="2400" b="1" dirty="0">
                <a:effectLst>
                  <a:outerShdw blurRad="38100" dist="38100" dir="2700000" algn="tl">
                    <a:srgbClr val="000000">
                      <a:alpha val="43137"/>
                    </a:srgbClr>
                  </a:outerShdw>
                </a:effectLst>
                <a:latin typeface="Arial" pitchFamily="34" charset="0"/>
                <a:cs typeface="Arial" pitchFamily="34" charset="0"/>
              </a:rPr>
              <a:t>sur 1 000 000 d’individus vaccinés</a:t>
            </a:r>
          </a:p>
          <a:p>
            <a:endParaRPr lang="fr-FR"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a:p>
            <a:r>
              <a:rPr lang="fr-FR" sz="2800" b="1" dirty="0">
                <a:solidFill>
                  <a:srgbClr val="FFFF99"/>
                </a:solidFill>
                <a:effectLst>
                  <a:outerShdw blurRad="38100" dist="38100" dir="2700000" algn="tl">
                    <a:srgbClr val="000000">
                      <a:alpha val="43137"/>
                    </a:srgbClr>
                  </a:outerShdw>
                </a:effectLst>
                <a:latin typeface="Arial" pitchFamily="34" charset="0"/>
                <a:cs typeface="Arial" pitchFamily="34" charset="0"/>
              </a:rPr>
              <a:t>Ces souches </a:t>
            </a:r>
            <a:r>
              <a:rPr lang="fr-FR" sz="2800" b="1" u="sng" dirty="0">
                <a:solidFill>
                  <a:srgbClr val="FFFF99"/>
                </a:solidFill>
                <a:effectLst>
                  <a:outerShdw blurRad="38100" dist="38100" dir="2700000" algn="tl">
                    <a:srgbClr val="000000">
                      <a:alpha val="43137"/>
                    </a:srgbClr>
                  </a:outerShdw>
                </a:effectLst>
                <a:latin typeface="Arial" pitchFamily="34" charset="0"/>
                <a:cs typeface="Arial" pitchFamily="34" charset="0"/>
              </a:rPr>
              <a:t>peuvent </a:t>
            </a:r>
          </a:p>
          <a:p>
            <a:r>
              <a:rPr lang="fr-FR" sz="2800" b="1" u="sng" dirty="0">
                <a:solidFill>
                  <a:srgbClr val="FFFF99"/>
                </a:solidFill>
                <a:effectLst>
                  <a:outerShdw blurRad="38100" dist="38100" dir="2700000" algn="tl">
                    <a:srgbClr val="000000">
                      <a:alpha val="43137"/>
                    </a:srgbClr>
                  </a:outerShdw>
                </a:effectLst>
                <a:latin typeface="Arial" pitchFamily="34" charset="0"/>
                <a:cs typeface="Arial" pitchFamily="34" charset="0"/>
              </a:rPr>
              <a:t>circuler</a:t>
            </a:r>
            <a:r>
              <a:rPr lang="fr-FR" sz="2800" b="1" dirty="0">
                <a:solidFill>
                  <a:srgbClr val="FFFF99"/>
                </a:solidFill>
                <a:effectLst>
                  <a:outerShdw blurRad="38100" dist="38100" dir="2700000" algn="tl">
                    <a:srgbClr val="000000">
                      <a:alpha val="43137"/>
                    </a:srgbClr>
                  </a:outerShdw>
                </a:effectLst>
                <a:latin typeface="Arial" pitchFamily="34" charset="0"/>
                <a:cs typeface="Arial" pitchFamily="34" charset="0"/>
              </a:rPr>
              <a:t> dans la nature (eau) </a:t>
            </a:r>
          </a:p>
          <a:p>
            <a:r>
              <a:rPr lang="fr-FR" sz="2800" b="1" dirty="0">
                <a:solidFill>
                  <a:srgbClr val="FFFF99"/>
                </a:solidFill>
                <a:effectLst>
                  <a:outerShdw blurRad="38100" dist="38100" dir="2700000" algn="tl">
                    <a:srgbClr val="000000">
                      <a:alpha val="43137"/>
                    </a:srgbClr>
                  </a:outerShdw>
                </a:effectLst>
                <a:latin typeface="Arial" pitchFamily="34" charset="0"/>
                <a:cs typeface="Arial" pitchFamily="34" charset="0"/>
              </a:rPr>
              <a:t>et </a:t>
            </a:r>
            <a:r>
              <a:rPr lang="fr-FR" sz="2800" b="1" u="sng" dirty="0">
                <a:solidFill>
                  <a:srgbClr val="FFFF99"/>
                </a:solidFill>
                <a:effectLst>
                  <a:outerShdw blurRad="38100" dist="38100" dir="2700000" algn="tl">
                    <a:srgbClr val="000000">
                      <a:alpha val="43137"/>
                    </a:srgbClr>
                  </a:outerShdw>
                </a:effectLst>
                <a:latin typeface="Arial" pitchFamily="34" charset="0"/>
                <a:cs typeface="Arial" pitchFamily="34" charset="0"/>
              </a:rPr>
              <a:t>donner la poliomyélite</a:t>
            </a:r>
          </a:p>
          <a:p>
            <a:endParaRPr lang="fr-FR" sz="9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2" descr="Un personnel de santé pakistanais administre une dose de vaccin contre la poliomyélite à un enfant lors d'une campagne de vaccination à Karachi le 16 février 2016.">
            <a:extLst>
              <a:ext uri="{FF2B5EF4-FFF2-40B4-BE49-F238E27FC236}">
                <a16:creationId xmlns:a16="http://schemas.microsoft.com/office/drawing/2014/main" id="{9DE81394-84F9-45EA-BD11-8FF7A8552182}"/>
              </a:ext>
            </a:extLst>
          </p:cNvPr>
          <p:cNvPicPr>
            <a:picLocks noChangeAspect="1" noChangeArrowheads="1"/>
          </p:cNvPicPr>
          <p:nvPr/>
        </p:nvPicPr>
        <p:blipFill>
          <a:blip r:embed="rId2"/>
          <a:srcRect/>
          <a:stretch>
            <a:fillRect/>
          </a:stretch>
        </p:blipFill>
        <p:spPr bwMode="auto">
          <a:xfrm>
            <a:off x="5508104" y="4702216"/>
            <a:ext cx="3446423" cy="1661176"/>
          </a:xfrm>
          <a:prstGeom prst="rect">
            <a:avLst/>
          </a:prstGeom>
          <a:noFill/>
        </p:spPr>
      </p:pic>
      <p:sp>
        <p:nvSpPr>
          <p:cNvPr id="6" name="Rectangle : coins arrondis 5">
            <a:extLst>
              <a:ext uri="{FF2B5EF4-FFF2-40B4-BE49-F238E27FC236}">
                <a16:creationId xmlns:a16="http://schemas.microsoft.com/office/drawing/2014/main" id="{A4C06B81-F349-4518-960A-CF1912979FC9}"/>
              </a:ext>
            </a:extLst>
          </p:cNvPr>
          <p:cNvSpPr/>
          <p:nvPr/>
        </p:nvSpPr>
        <p:spPr>
          <a:xfrm>
            <a:off x="479637" y="1772816"/>
            <a:ext cx="7900162" cy="936104"/>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Risque exceptionnel : retour à la virulence (neurotoxicité) de la souche vaccinale </a:t>
            </a:r>
          </a:p>
        </p:txBody>
      </p:sp>
    </p:spTree>
    <p:extLst>
      <p:ext uri="{BB962C8B-B14F-4D97-AF65-F5344CB8AC3E}">
        <p14:creationId xmlns:p14="http://schemas.microsoft.com/office/powerpoint/2010/main" val="372769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3000">
              <a:srgbClr val="002060"/>
            </a:gs>
            <a:gs pos="3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Rectangle 3"/>
          <p:cNvSpPr/>
          <p:nvPr/>
        </p:nvSpPr>
        <p:spPr>
          <a:xfrm>
            <a:off x="395536" y="1461259"/>
            <a:ext cx="7385248" cy="4632037"/>
          </a:xfrm>
          <a:prstGeom prst="rect">
            <a:avLst/>
          </a:prstGeom>
        </p:spPr>
        <p:txBody>
          <a:bodyPr wrap="square">
            <a:spAutoFit/>
          </a:bodyPr>
          <a:lstStyle/>
          <a:p>
            <a:r>
              <a:rPr lang="fr-FR" sz="2800" b="1" dirty="0">
                <a:solidFill>
                  <a:srgbClr val="FFFF00"/>
                </a:solidFill>
                <a:latin typeface="Arial" panose="020B0604020202020204" pitchFamily="34" charset="0"/>
                <a:cs typeface="Arial" panose="020B0604020202020204" pitchFamily="34" charset="0"/>
              </a:rPr>
              <a:t>Poliomyélite en France de 1943 à </a:t>
            </a:r>
          </a:p>
          <a:p>
            <a:r>
              <a:rPr lang="fr-FR" sz="2800" b="1" dirty="0">
                <a:solidFill>
                  <a:srgbClr val="FFFF00"/>
                </a:solidFill>
                <a:latin typeface="Arial" panose="020B0604020202020204" pitchFamily="34" charset="0"/>
                <a:cs typeface="Arial" panose="020B0604020202020204" pitchFamily="34" charset="0"/>
              </a:rPr>
              <a:t>1988 : </a:t>
            </a:r>
            <a:r>
              <a:rPr lang="fr-FR" sz="2800" b="1" dirty="0">
                <a:solidFill>
                  <a:srgbClr val="00FFFF"/>
                </a:solidFill>
                <a:latin typeface="Arial" panose="020B0604020202020204" pitchFamily="34" charset="0"/>
                <a:cs typeface="Arial" panose="020B0604020202020204" pitchFamily="34" charset="0"/>
              </a:rPr>
              <a:t>32793 cas de polio</a:t>
            </a:r>
            <a:endParaRPr lang="fr-FR" sz="28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vaccination devint obligatoire </a:t>
            </a:r>
          </a:p>
          <a:p>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 gratuite en 1964</a:t>
            </a:r>
          </a:p>
          <a:p>
            <a:endParaRPr lang="fr-F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Entre 1977 et 1989, </a:t>
            </a:r>
            <a:r>
              <a:rPr lang="fr-FR" sz="24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109 cas de polio </a:t>
            </a: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enregistrés, dont </a:t>
            </a: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cas liés au vaccin </a:t>
            </a: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oral virulent</a:t>
            </a:r>
          </a:p>
          <a:p>
            <a:endParaRPr lang="fr-F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dernier cas de polio</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France date de 1989</a:t>
            </a:r>
          </a:p>
        </p:txBody>
      </p:sp>
      <p:pic>
        <p:nvPicPr>
          <p:cNvPr id="7" name="Picture 2" descr="https://upload.wikimedia.org/wikipedia/commons/thumb/b/b8/Polio_vaccine_poster.jpg/220px-Polio_vaccine_poster.jpg">
            <a:extLst>
              <a:ext uri="{FF2B5EF4-FFF2-40B4-BE49-F238E27FC236}">
                <a16:creationId xmlns:a16="http://schemas.microsoft.com/office/drawing/2014/main" id="{A74BC7B9-FA15-4360-AD76-6496EB89F179}"/>
              </a:ext>
            </a:extLst>
          </p:cNvPr>
          <p:cNvPicPr>
            <a:picLocks noChangeAspect="1" noChangeArrowheads="1"/>
          </p:cNvPicPr>
          <p:nvPr/>
        </p:nvPicPr>
        <p:blipFill>
          <a:blip r:embed="rId3"/>
          <a:srcRect/>
          <a:stretch>
            <a:fillRect/>
          </a:stretch>
        </p:blipFill>
        <p:spPr bwMode="auto">
          <a:xfrm>
            <a:off x="6966494" y="696412"/>
            <a:ext cx="1628580" cy="1976504"/>
          </a:xfrm>
          <a:prstGeom prst="rect">
            <a:avLst/>
          </a:prstGeom>
          <a:noFill/>
        </p:spPr>
      </p:pic>
      <p:pic>
        <p:nvPicPr>
          <p:cNvPr id="2" name="Image 1">
            <a:extLst>
              <a:ext uri="{FF2B5EF4-FFF2-40B4-BE49-F238E27FC236}">
                <a16:creationId xmlns:a16="http://schemas.microsoft.com/office/drawing/2014/main" id="{39900FB7-4D12-43A1-B767-9261237AF431}"/>
              </a:ext>
            </a:extLst>
          </p:cNvPr>
          <p:cNvPicPr>
            <a:picLocks noChangeAspect="1"/>
          </p:cNvPicPr>
          <p:nvPr/>
        </p:nvPicPr>
        <p:blipFill>
          <a:blip r:embed="rId4"/>
          <a:stretch>
            <a:fillRect/>
          </a:stretch>
        </p:blipFill>
        <p:spPr>
          <a:xfrm>
            <a:off x="4825615" y="4005064"/>
            <a:ext cx="3888432" cy="2513594"/>
          </a:xfrm>
          <a:prstGeom prst="rect">
            <a:avLst/>
          </a:prstGeom>
        </p:spPr>
      </p:pic>
      <p:sp>
        <p:nvSpPr>
          <p:cNvPr id="5" name="ZoneTexte 4">
            <a:extLst>
              <a:ext uri="{FF2B5EF4-FFF2-40B4-BE49-F238E27FC236}">
                <a16:creationId xmlns:a16="http://schemas.microsoft.com/office/drawing/2014/main" id="{AAFD9899-9CD3-4072-9A97-80AAE60683CA}"/>
              </a:ext>
            </a:extLst>
          </p:cNvPr>
          <p:cNvSpPr txBox="1"/>
          <p:nvPr/>
        </p:nvSpPr>
        <p:spPr>
          <a:xfrm>
            <a:off x="1043608" y="620688"/>
            <a:ext cx="4752528" cy="584775"/>
          </a:xfrm>
          <a:prstGeom prst="rect">
            <a:avLst/>
          </a:prstGeom>
          <a:solidFill>
            <a:srgbClr val="FFFF99"/>
          </a:solidFill>
        </p:spPr>
        <p:txBody>
          <a:bodyPr wrap="square" rtlCol="0">
            <a:spAutoFit/>
          </a:bodyPr>
          <a:lstStyle/>
          <a:p>
            <a:pPr algn="ctr"/>
            <a:r>
              <a:rPr lang="fr-FR"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Poliomyélite en France </a:t>
            </a:r>
          </a:p>
        </p:txBody>
      </p:sp>
      <p:sp>
        <p:nvSpPr>
          <p:cNvPr id="8" name="Espace réservé du numéro de diapositive 7">
            <a:extLst>
              <a:ext uri="{FF2B5EF4-FFF2-40B4-BE49-F238E27FC236}">
                <a16:creationId xmlns:a16="http://schemas.microsoft.com/office/drawing/2014/main" id="{EC5C65AC-BFC6-437D-BF43-D623C49B512F}"/>
              </a:ext>
            </a:extLst>
          </p:cNvPr>
          <p:cNvSpPr>
            <a:spLocks noGrp="1"/>
          </p:cNvSpPr>
          <p:nvPr>
            <p:ph type="sldNum" sz="quarter" idx="12"/>
          </p:nvPr>
        </p:nvSpPr>
        <p:spPr/>
        <p:txBody>
          <a:bodyPr/>
          <a:lstStyle/>
          <a:p>
            <a:fld id="{18C32EC4-97F9-4319-A0AE-0AAF1E411A18}"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CCB58A-AFC5-4A14-9519-3B684E98837F}"/>
              </a:ext>
            </a:extLst>
          </p:cNvPr>
          <p:cNvSpPr txBox="1"/>
          <p:nvPr/>
        </p:nvSpPr>
        <p:spPr>
          <a:xfrm>
            <a:off x="1089379" y="3565615"/>
            <a:ext cx="6835421" cy="2569934"/>
          </a:xfrm>
          <a:prstGeom prst="rect">
            <a:avLst/>
          </a:prstGeom>
          <a:noFill/>
          <a:ln w="28575">
            <a:solidFill>
              <a:srgbClr val="FF0000"/>
            </a:solidFill>
          </a:ln>
        </p:spPr>
        <p:txBody>
          <a:bodyPr wrap="square" rtlCol="0">
            <a:spAutoFit/>
          </a:bodyPr>
          <a:lstStyle/>
          <a:p>
            <a:pPr algn="ctr"/>
            <a:endParaRPr lang="fr-FR" sz="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Période 2000-2018, le centre national de référence (CNR) a identifié </a:t>
            </a:r>
            <a:r>
              <a:rPr lang="fr-F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 poliovirus d’origine vaccinale</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chez des </a:t>
            </a:r>
            <a:r>
              <a:rPr lang="fr-FR" sz="24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sujets en provenance de pays pratiquant la vaccination orale</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ne présentant aucun signe pouvant faire évoquer une poliomyélite</a:t>
            </a:r>
          </a:p>
          <a:p>
            <a:pPr algn="ctr"/>
            <a:endParaRPr lang="fr-FR" sz="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FF6A9D-9ECB-40A7-9D6B-CC8120077989}"/>
              </a:ext>
            </a:extLst>
          </p:cNvPr>
          <p:cNvSpPr/>
          <p:nvPr/>
        </p:nvSpPr>
        <p:spPr>
          <a:xfrm>
            <a:off x="924910" y="646754"/>
            <a:ext cx="7247490" cy="2600712"/>
          </a:xfrm>
          <a:prstGeom prst="rect">
            <a:avLst/>
          </a:prstGeom>
        </p:spPr>
        <p:txBody>
          <a:bodyPr wrap="square">
            <a:spAutoFit/>
          </a:bodyPr>
          <a:lstStyle/>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Vaccin oral (Sabin) arrêté en 1992 en France</a:t>
            </a:r>
          </a:p>
          <a:p>
            <a:r>
              <a:rPr lang="fr-F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Utilisation du vaccin injectable (</a:t>
            </a:r>
            <a:r>
              <a:rPr lang="fr-FR" sz="2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Salk</a:t>
            </a:r>
            <a:r>
              <a:rPr lang="fr-F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fr-FR"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Couverture vaccinale en France de 2008 à 2016 : 98 % chez les enfants de 2 ans</a:t>
            </a:r>
          </a:p>
          <a:p>
            <a:endParaRPr lang="fr-F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2019 le vaccin oral n’est plus recommandé en Europe</a:t>
            </a:r>
          </a:p>
        </p:txBody>
      </p:sp>
      <p:sp>
        <p:nvSpPr>
          <p:cNvPr id="6" name="Espace réservé du numéro de diapositive 5">
            <a:extLst>
              <a:ext uri="{FF2B5EF4-FFF2-40B4-BE49-F238E27FC236}">
                <a16:creationId xmlns:a16="http://schemas.microsoft.com/office/drawing/2014/main" id="{736F73B1-CCC8-4164-AB34-FBF38242C7F2}"/>
              </a:ext>
            </a:extLst>
          </p:cNvPr>
          <p:cNvSpPr>
            <a:spLocks noGrp="1"/>
          </p:cNvSpPr>
          <p:nvPr>
            <p:ph type="sldNum" sz="quarter" idx="12"/>
          </p:nvPr>
        </p:nvSpPr>
        <p:spPr/>
        <p:txBody>
          <a:bodyPr/>
          <a:lstStyle/>
          <a:p>
            <a:fld id="{18C32EC4-97F9-4319-A0AE-0AAF1E411A18}" type="slidenum">
              <a:rPr lang="fr-FR" smtClean="0"/>
              <a:pPr/>
              <a:t>14</a:t>
            </a:fld>
            <a:endParaRPr lang="fr-FR"/>
          </a:p>
        </p:txBody>
      </p:sp>
    </p:spTree>
    <p:extLst>
      <p:ext uri="{BB962C8B-B14F-4D97-AF65-F5344CB8AC3E}">
        <p14:creationId xmlns:p14="http://schemas.microsoft.com/office/powerpoint/2010/main" val="2630153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5DA1FF-64C1-4D60-9A6A-DD4846339DFC}"/>
              </a:ext>
            </a:extLst>
          </p:cNvPr>
          <p:cNvSpPr/>
          <p:nvPr/>
        </p:nvSpPr>
        <p:spPr>
          <a:xfrm>
            <a:off x="791580" y="1368840"/>
            <a:ext cx="7668852" cy="3277820"/>
          </a:xfrm>
          <a:prstGeom prst="rect">
            <a:avLst/>
          </a:prstGeom>
        </p:spPr>
        <p:txBody>
          <a:bodyPr wrap="square">
            <a:spAutoFit/>
          </a:bodyPr>
          <a:lstStyle/>
          <a:p>
            <a:r>
              <a:rPr lang="fr-FR" sz="2800" b="1" dirty="0">
                <a:effectLst>
                  <a:outerShdw blurRad="38100" dist="38100" dir="2700000" algn="tl">
                    <a:srgbClr val="000000">
                      <a:alpha val="43137"/>
                    </a:srgbClr>
                  </a:outerShdw>
                </a:effectLst>
                <a:latin typeface="Arial" pitchFamily="34" charset="0"/>
                <a:cs typeface="Arial" pitchFamily="34" charset="0"/>
              </a:rPr>
              <a:t>Quelle est l’évolution de la maladie </a:t>
            </a:r>
          </a:p>
          <a:p>
            <a:r>
              <a:rPr lang="fr-FR" sz="2800" b="1" dirty="0">
                <a:effectLst>
                  <a:outerShdw blurRad="38100" dist="38100" dir="2700000" algn="tl">
                    <a:srgbClr val="000000">
                      <a:alpha val="43137"/>
                    </a:srgbClr>
                  </a:outerShdw>
                </a:effectLst>
                <a:latin typeface="Arial" pitchFamily="34" charset="0"/>
                <a:cs typeface="Arial" pitchFamily="34" charset="0"/>
              </a:rPr>
              <a:t>dans le monde ?</a:t>
            </a:r>
          </a:p>
          <a:p>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Est-elle endémique dans certains pays ? </a:t>
            </a:r>
          </a:p>
          <a:p>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Si oui pourquoi ?</a:t>
            </a:r>
          </a:p>
          <a:p>
            <a:pPr>
              <a:buFontTx/>
              <a:buChar char="-"/>
            </a:pPr>
            <a:endParaRPr lang="fr-FR" sz="1100" b="1" dirty="0">
              <a:solidFill>
                <a:srgbClr val="FFFFCC"/>
              </a:solidFill>
              <a:effectLst>
                <a:outerShdw blurRad="38100" dist="38100" dir="2700000" algn="tl">
                  <a:srgbClr val="000000">
                    <a:alpha val="43137"/>
                  </a:srgbClr>
                </a:outerShdw>
              </a:effectLst>
              <a:latin typeface="Arial" pitchFamily="34" charset="0"/>
              <a:cs typeface="Arial" pitchFamily="34" charset="0"/>
            </a:endParaRPr>
          </a:p>
          <a:p>
            <a:r>
              <a:rPr lang="fr-FR" sz="2800" b="1" dirty="0">
                <a:solidFill>
                  <a:srgbClr val="FFFF99"/>
                </a:solidFill>
                <a:effectLst>
                  <a:outerShdw blurRad="38100" dist="38100" dir="2700000" algn="tl">
                    <a:srgbClr val="000000">
                      <a:alpha val="43137"/>
                    </a:srgbClr>
                  </a:outerShdw>
                </a:effectLst>
                <a:latin typeface="Arial" pitchFamily="34" charset="0"/>
                <a:cs typeface="Arial" pitchFamily="34" charset="0"/>
              </a:rPr>
              <a:t>Est- il nécessaire de continuer </a:t>
            </a:r>
          </a:p>
          <a:p>
            <a:r>
              <a:rPr lang="fr-FR" sz="2800" b="1" dirty="0">
                <a:solidFill>
                  <a:srgbClr val="FFFF99"/>
                </a:solidFill>
                <a:effectLst>
                  <a:outerShdw blurRad="38100" dist="38100" dir="2700000" algn="tl">
                    <a:srgbClr val="000000">
                      <a:alpha val="43137"/>
                    </a:srgbClr>
                  </a:outerShdw>
                </a:effectLst>
                <a:latin typeface="Arial" pitchFamily="34" charset="0"/>
                <a:cs typeface="Arial" pitchFamily="34" charset="0"/>
              </a:rPr>
              <a:t>à vacciner et de maintenir </a:t>
            </a:r>
          </a:p>
          <a:p>
            <a:r>
              <a:rPr lang="fr-FR" sz="2800" b="1" dirty="0">
                <a:solidFill>
                  <a:srgbClr val="FFFF99"/>
                </a:solidFill>
                <a:effectLst>
                  <a:outerShdw blurRad="38100" dist="38100" dir="2700000" algn="tl">
                    <a:srgbClr val="000000">
                      <a:alpha val="43137"/>
                    </a:srgbClr>
                  </a:outerShdw>
                </a:effectLst>
                <a:latin typeface="Arial" pitchFamily="34" charset="0"/>
                <a:cs typeface="Arial" pitchFamily="34" charset="0"/>
              </a:rPr>
              <a:t>la vaccination ?</a:t>
            </a:r>
          </a:p>
        </p:txBody>
      </p:sp>
      <p:pic>
        <p:nvPicPr>
          <p:cNvPr id="5" name="Picture 2" descr="Image du projet Un laboratoire de biologie mÃ©dicale au Tchad">
            <a:extLst>
              <a:ext uri="{FF2B5EF4-FFF2-40B4-BE49-F238E27FC236}">
                <a16:creationId xmlns:a16="http://schemas.microsoft.com/office/drawing/2014/main" id="{9C173DC0-C8EA-4EA1-A0E6-D0C5FEFE9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359" y="4313385"/>
            <a:ext cx="3360425" cy="22402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160B0BE-16B1-4EC4-8B91-E709631F4E20}"/>
              </a:ext>
            </a:extLst>
          </p:cNvPr>
          <p:cNvSpPr/>
          <p:nvPr/>
        </p:nvSpPr>
        <p:spPr>
          <a:xfrm>
            <a:off x="6162358" y="4293096"/>
            <a:ext cx="792088" cy="2304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9FDE414-14E5-43D9-9CBC-5B364785AC4A}"/>
              </a:ext>
            </a:extLst>
          </p:cNvPr>
          <p:cNvSpPr/>
          <p:nvPr/>
        </p:nvSpPr>
        <p:spPr>
          <a:xfrm>
            <a:off x="8754646" y="4293096"/>
            <a:ext cx="1001930" cy="2304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577A442-A8A6-434A-87A2-2028D45F4AA2}"/>
              </a:ext>
            </a:extLst>
          </p:cNvPr>
          <p:cNvSpPr txBox="1"/>
          <p:nvPr/>
        </p:nvSpPr>
        <p:spPr>
          <a:xfrm>
            <a:off x="2627784" y="548680"/>
            <a:ext cx="3528392" cy="646331"/>
          </a:xfrm>
          <a:prstGeom prst="rect">
            <a:avLst/>
          </a:prstGeom>
          <a:solidFill>
            <a:srgbClr val="FFFFCC"/>
          </a:solidFill>
          <a:ln w="28575">
            <a:solidFill>
              <a:srgbClr val="FF0000"/>
            </a:solidFill>
          </a:ln>
        </p:spPr>
        <p:txBody>
          <a:bodyPr wrap="square" rtlCol="0">
            <a:spAutoFit/>
          </a:bodyPr>
          <a:lstStyle/>
          <a:p>
            <a:pPr algn="ctr"/>
            <a:r>
              <a:rPr lang="fr-FR"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Epidémiologie</a:t>
            </a:r>
          </a:p>
        </p:txBody>
      </p:sp>
      <p:pic>
        <p:nvPicPr>
          <p:cNvPr id="1026" name="Picture 2" descr="Polio Distribution,1910">
            <a:extLst>
              <a:ext uri="{FF2B5EF4-FFF2-40B4-BE49-F238E27FC236}">
                <a16:creationId xmlns:a16="http://schemas.microsoft.com/office/drawing/2014/main" id="{FD2F612D-A8B9-4053-B463-69754941B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695" y="4313385"/>
            <a:ext cx="3185841" cy="23598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is Centers for Disease Control and Prevention (CDC) scientist was shown implementing molecular testing, in order to test for different types of polio. The 6-assay screening can determine which samples are polio, the specific serotype of polio, and whether they are vaccine, or wild strains">
            <a:extLst>
              <a:ext uri="{FF2B5EF4-FFF2-40B4-BE49-F238E27FC236}">
                <a16:creationId xmlns:a16="http://schemas.microsoft.com/office/drawing/2014/main" id="{9F75F12C-B859-45D5-B400-B53132843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869160"/>
            <a:ext cx="163830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8">
            <a:extLst>
              <a:ext uri="{FF2B5EF4-FFF2-40B4-BE49-F238E27FC236}">
                <a16:creationId xmlns:a16="http://schemas.microsoft.com/office/drawing/2014/main" id="{3482BEF6-4564-42E6-921B-E331FAC014B0}"/>
              </a:ext>
            </a:extLst>
          </p:cNvPr>
          <p:cNvSpPr>
            <a:spLocks noGrp="1"/>
          </p:cNvSpPr>
          <p:nvPr>
            <p:ph type="sldNum" sz="quarter" idx="12"/>
          </p:nvPr>
        </p:nvSpPr>
        <p:spPr/>
        <p:txBody>
          <a:bodyPr/>
          <a:lstStyle/>
          <a:p>
            <a:fld id="{18C32EC4-97F9-4319-A0AE-0AAF1E411A18}" type="slidenum">
              <a:rPr lang="fr-FR" smtClean="0"/>
              <a:pPr/>
              <a:t>15</a:t>
            </a:fld>
            <a:endParaRPr lang="fr-FR"/>
          </a:p>
        </p:txBody>
      </p:sp>
    </p:spTree>
    <p:extLst>
      <p:ext uri="{BB962C8B-B14F-4D97-AF65-F5344CB8AC3E}">
        <p14:creationId xmlns:p14="http://schemas.microsoft.com/office/powerpoint/2010/main" val="175936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2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EBC739E-08AA-41F3-8EB9-8951CEAA8548}"/>
              </a:ext>
            </a:extLst>
          </p:cNvPr>
          <p:cNvPicPr>
            <a:picLocks noChangeAspect="1"/>
          </p:cNvPicPr>
          <p:nvPr/>
        </p:nvPicPr>
        <p:blipFill>
          <a:blip r:embed="rId2"/>
          <a:stretch>
            <a:fillRect/>
          </a:stretch>
        </p:blipFill>
        <p:spPr>
          <a:xfrm>
            <a:off x="4883074" y="457950"/>
            <a:ext cx="4153422" cy="3115066"/>
          </a:xfrm>
          <a:prstGeom prst="rect">
            <a:avLst/>
          </a:prstGeom>
        </p:spPr>
      </p:pic>
      <p:sp>
        <p:nvSpPr>
          <p:cNvPr id="2" name="ZoneTexte 1">
            <a:extLst>
              <a:ext uri="{FF2B5EF4-FFF2-40B4-BE49-F238E27FC236}">
                <a16:creationId xmlns:a16="http://schemas.microsoft.com/office/drawing/2014/main" id="{387343A2-DD77-4383-BE6C-273F1F8B9CE5}"/>
              </a:ext>
            </a:extLst>
          </p:cNvPr>
          <p:cNvSpPr txBox="1"/>
          <p:nvPr/>
        </p:nvSpPr>
        <p:spPr>
          <a:xfrm>
            <a:off x="179512" y="260648"/>
            <a:ext cx="4608512" cy="3970318"/>
          </a:xfrm>
          <a:prstGeom prst="rect">
            <a:avLst/>
          </a:prstGeom>
          <a:noFill/>
          <a:ln w="28575">
            <a:solidFill>
              <a:srgbClr val="FF0000"/>
            </a:solidFill>
          </a:ln>
        </p:spPr>
        <p:txBody>
          <a:bodyPr wrap="square" rtlCol="0">
            <a:spAutoFit/>
          </a:bodyPr>
          <a:lstStyle/>
          <a:p>
            <a:pPr algn="ct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Epidémiologie de la polio</a:t>
            </a:r>
          </a:p>
          <a:p>
            <a:endParaRPr lang="fr-FR"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Tx/>
              <a:buChar char="-"/>
            </a:pP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1950</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600 000  cas/an dans le monde</a:t>
            </a:r>
          </a:p>
          <a:p>
            <a:pPr marL="285750" indent="-285750">
              <a:buFontTx/>
              <a:buChar char="-"/>
            </a:pP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1988</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350 000 cas/an →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OMS met en place une Initiative mondiale pour l’éradication de la poliomyélite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vaccination massive</a:t>
            </a:r>
          </a:p>
          <a:p>
            <a:pPr marL="285750" indent="-285750">
              <a:buFontTx/>
              <a:buChar char="-"/>
            </a:pP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2010</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1349 cas</a:t>
            </a:r>
          </a:p>
        </p:txBody>
      </p:sp>
      <p:sp>
        <p:nvSpPr>
          <p:cNvPr id="3" name="Rectangle 2">
            <a:extLst>
              <a:ext uri="{FF2B5EF4-FFF2-40B4-BE49-F238E27FC236}">
                <a16:creationId xmlns:a16="http://schemas.microsoft.com/office/drawing/2014/main" id="{E0310D03-23D0-4A41-A519-4A76F3787047}"/>
              </a:ext>
            </a:extLst>
          </p:cNvPr>
          <p:cNvSpPr/>
          <p:nvPr/>
        </p:nvSpPr>
        <p:spPr>
          <a:xfrm>
            <a:off x="2339752" y="4428434"/>
            <a:ext cx="6480720" cy="2000548"/>
          </a:xfrm>
          <a:prstGeom prst="rect">
            <a:avLst/>
          </a:prstGeom>
          <a:solidFill>
            <a:srgbClr val="FFFF99"/>
          </a:solidFill>
          <a:ln w="28575">
            <a:solidFill>
              <a:srgbClr val="FFC000"/>
            </a:solidFill>
          </a:ln>
        </p:spPr>
        <p:txBody>
          <a:bodyPr wrap="square">
            <a:spAutoFit/>
          </a:bodyPr>
          <a:lstStyle/>
          <a:p>
            <a:r>
              <a:rPr lang="fr-FR"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Résultats</a:t>
            </a:r>
          </a:p>
          <a:p>
            <a:r>
              <a:rPr lang="fr-FR"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- 2,5 milliards d’enfants vaccinés en 30 ans</a:t>
            </a:r>
          </a:p>
          <a:p>
            <a:r>
              <a:rPr lang="fr-FR"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- 1,5 million de cas de polio évités grâce à la vaccination </a:t>
            </a:r>
            <a:r>
              <a:rPr lang="fr-FR" b="1" dirty="0">
                <a:solidFill>
                  <a:srgbClr val="002060"/>
                </a:solidFill>
                <a:effectLst>
                  <a:outerShdw blurRad="38100" dist="38100" dir="2700000" algn="tl">
                    <a:srgbClr val="000000">
                      <a:alpha val="43137"/>
                    </a:srgbClr>
                  </a:outerShdw>
                </a:effectLst>
                <a:latin typeface="Arial" pitchFamily="34" charset="0"/>
                <a:cs typeface="Arial" pitchFamily="34" charset="0"/>
              </a:rPr>
              <a:t>(estimation)</a:t>
            </a:r>
          </a:p>
          <a:p>
            <a:r>
              <a:rPr lang="fr-FR"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Réduction de 99 % de cas depuis 1988 </a:t>
            </a:r>
          </a:p>
        </p:txBody>
      </p:sp>
      <p:sp>
        <p:nvSpPr>
          <p:cNvPr id="7" name="Espace réservé du numéro de diapositive 6">
            <a:extLst>
              <a:ext uri="{FF2B5EF4-FFF2-40B4-BE49-F238E27FC236}">
                <a16:creationId xmlns:a16="http://schemas.microsoft.com/office/drawing/2014/main" id="{09C64B2F-8996-4CF2-B593-9BE1745B6D75}"/>
              </a:ext>
            </a:extLst>
          </p:cNvPr>
          <p:cNvSpPr>
            <a:spLocks noGrp="1"/>
          </p:cNvSpPr>
          <p:nvPr>
            <p:ph type="sldNum" sz="quarter" idx="12"/>
          </p:nvPr>
        </p:nvSpPr>
        <p:spPr/>
        <p:txBody>
          <a:bodyPr/>
          <a:lstStyle/>
          <a:p>
            <a:fld id="{18C32EC4-97F9-4319-A0AE-0AAF1E411A18}" type="slidenum">
              <a:rPr lang="fr-FR" smtClean="0"/>
              <a:pPr/>
              <a:t>16</a:t>
            </a:fld>
            <a:endParaRPr lang="fr-FR"/>
          </a:p>
        </p:txBody>
      </p:sp>
    </p:spTree>
    <p:extLst>
      <p:ext uri="{BB962C8B-B14F-4D97-AF65-F5344CB8AC3E}">
        <p14:creationId xmlns:p14="http://schemas.microsoft.com/office/powerpoint/2010/main" val="260251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25000">
              <a:schemeClr val="bg2">
                <a:tint val="83000"/>
                <a:satMod val="320000"/>
              </a:schemeClr>
            </a:gs>
            <a:gs pos="33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4098" name="Picture 2" descr="https://global.unitednations.entermediadb.net/assets/mediadb/services/module/asset/downloads/preset/assets/2019/01/09-01-2019-WHO-polio-Afghanistan.jpg/image1170x530cropped.jpg">
            <a:extLst>
              <a:ext uri="{FF2B5EF4-FFF2-40B4-BE49-F238E27FC236}">
                <a16:creationId xmlns:a16="http://schemas.microsoft.com/office/drawing/2014/main" id="{166E5DF9-DB5E-4861-B6E4-8FA6FB9350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493" y="620688"/>
            <a:ext cx="7674931" cy="345638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6BF23900-DD81-4802-AA6F-82DCDD737B3D}"/>
              </a:ext>
            </a:extLst>
          </p:cNvPr>
          <p:cNvSpPr txBox="1"/>
          <p:nvPr/>
        </p:nvSpPr>
        <p:spPr>
          <a:xfrm>
            <a:off x="1367644" y="4540468"/>
            <a:ext cx="6408712" cy="1815882"/>
          </a:xfrm>
          <a:prstGeom prst="rect">
            <a:avLst/>
          </a:prstGeom>
          <a:solidFill>
            <a:schemeClr val="bg2"/>
          </a:solidFill>
          <a:ln w="28575">
            <a:solidFill>
              <a:srgbClr val="FFFF00"/>
            </a:solidFill>
          </a:ln>
        </p:spPr>
        <p:txBody>
          <a:bodyPr wrap="square" rtlCol="0">
            <a:spAutoFit/>
          </a:bodyPr>
          <a:lstStyle/>
          <a:p>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1988 : </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125 pays atteints</a:t>
            </a:r>
          </a:p>
          <a:p>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2005 : </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pays atteints</a:t>
            </a:r>
          </a:p>
          <a:p>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 et 2020 : </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pays avec infections avec le virus polio sauvage</a:t>
            </a:r>
          </a:p>
        </p:txBody>
      </p:sp>
      <p:sp>
        <p:nvSpPr>
          <p:cNvPr id="3" name="Espace réservé du numéro de diapositive 2">
            <a:extLst>
              <a:ext uri="{FF2B5EF4-FFF2-40B4-BE49-F238E27FC236}">
                <a16:creationId xmlns:a16="http://schemas.microsoft.com/office/drawing/2014/main" id="{A8D92C15-1A21-4C40-9A5C-1B9A925C1032}"/>
              </a:ext>
            </a:extLst>
          </p:cNvPr>
          <p:cNvSpPr>
            <a:spLocks noGrp="1"/>
          </p:cNvSpPr>
          <p:nvPr>
            <p:ph type="sldNum" sz="quarter" idx="12"/>
          </p:nvPr>
        </p:nvSpPr>
        <p:spPr/>
        <p:txBody>
          <a:bodyPr/>
          <a:lstStyle/>
          <a:p>
            <a:fld id="{18C32EC4-97F9-4319-A0AE-0AAF1E411A18}" type="slidenum">
              <a:rPr lang="fr-FR" smtClean="0"/>
              <a:pPr/>
              <a:t>17</a:t>
            </a:fld>
            <a:endParaRPr lang="fr-FR"/>
          </a:p>
        </p:txBody>
      </p:sp>
    </p:spTree>
    <p:extLst>
      <p:ext uri="{BB962C8B-B14F-4D97-AF65-F5344CB8AC3E}">
        <p14:creationId xmlns:p14="http://schemas.microsoft.com/office/powerpoint/2010/main" val="142628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0">
              <a:srgbClr val="002060"/>
            </a:gs>
          </a:gsLst>
          <a:path path="circle">
            <a:fillToRect l="10000" t="110000" r="10000" b="100000"/>
          </a:path>
        </a:gradFill>
        <a:effectLst/>
      </p:bgPr>
    </p:bg>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7DFEC03F-F4F8-4C9E-BDD3-A3818744D223}"/>
              </a:ext>
            </a:extLst>
          </p:cNvPr>
          <p:cNvGraphicFramePr>
            <a:graphicFrameLocks noGrp="1"/>
          </p:cNvGraphicFramePr>
          <p:nvPr>
            <p:extLst>
              <p:ext uri="{D42A27DB-BD31-4B8C-83A1-F6EECF244321}">
                <p14:modId xmlns:p14="http://schemas.microsoft.com/office/powerpoint/2010/main" val="4023571746"/>
              </p:ext>
            </p:extLst>
          </p:nvPr>
        </p:nvGraphicFramePr>
        <p:xfrm>
          <a:off x="755576" y="998984"/>
          <a:ext cx="3643338" cy="228600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2203178">
                  <a:extLst>
                    <a:ext uri="{9D8B030D-6E8A-4147-A177-3AD203B41FA5}">
                      <a16:colId xmlns:a16="http://schemas.microsoft.com/office/drawing/2014/main" val="20001"/>
                    </a:ext>
                  </a:extLst>
                </a:gridCol>
              </a:tblGrid>
              <a:tr h="370840">
                <a:tc>
                  <a:txBody>
                    <a:bodyPr/>
                    <a:lstStyle/>
                    <a:p>
                      <a:pPr algn="ctr"/>
                      <a:r>
                        <a:rPr lang="fr-FR" sz="2400" dirty="0">
                          <a:solidFill>
                            <a:srgbClr val="FFFF00"/>
                          </a:solidFill>
                          <a:effectLst>
                            <a:outerShdw blurRad="38100" dist="38100" dir="2700000" algn="tl">
                              <a:srgbClr val="000000">
                                <a:alpha val="43137"/>
                              </a:srgbClr>
                            </a:outerShdw>
                          </a:effectLst>
                          <a:latin typeface="Arial" pitchFamily="34" charset="0"/>
                          <a:cs typeface="Arial" pitchFamily="34" charset="0"/>
                        </a:rPr>
                        <a:t>Année</a:t>
                      </a:r>
                    </a:p>
                  </a:txBody>
                  <a:tcPr/>
                </a:tc>
                <a:tc>
                  <a:txBody>
                    <a:bodyPr/>
                    <a:lstStyle/>
                    <a:p>
                      <a:pPr algn="ctr"/>
                      <a:r>
                        <a:rPr lang="fr-FR" sz="2000" dirty="0">
                          <a:solidFill>
                            <a:srgbClr val="FFFF00"/>
                          </a:solidFill>
                          <a:effectLst>
                            <a:outerShdw blurRad="38100" dist="38100" dir="2700000" algn="tl">
                              <a:srgbClr val="000000">
                                <a:alpha val="43137"/>
                              </a:srgbClr>
                            </a:outerShdw>
                          </a:effectLst>
                          <a:latin typeface="Arial" pitchFamily="34" charset="0"/>
                          <a:cs typeface="Arial" pitchFamily="34" charset="0"/>
                        </a:rPr>
                        <a:t>Nombre</a:t>
                      </a:r>
                      <a:r>
                        <a:rPr lang="fr-FR" sz="2000" baseline="0" dirty="0">
                          <a:solidFill>
                            <a:srgbClr val="FFFF00"/>
                          </a:solidFill>
                          <a:effectLst>
                            <a:outerShdw blurRad="38100" dist="38100" dir="2700000" algn="tl">
                              <a:srgbClr val="000000">
                                <a:alpha val="43137"/>
                              </a:srgbClr>
                            </a:outerShdw>
                          </a:effectLst>
                          <a:latin typeface="Arial" pitchFamily="34" charset="0"/>
                          <a:cs typeface="Arial" pitchFamily="34" charset="0"/>
                        </a:rPr>
                        <a:t> de poliomyélites </a:t>
                      </a:r>
                      <a:endParaRPr lang="fr-FR" sz="20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algn="ctr"/>
                      <a:r>
                        <a:rPr lang="fr-FR" sz="2000" b="1" dirty="0">
                          <a:latin typeface="Arial" pitchFamily="34" charset="0"/>
                          <a:cs typeface="Arial" pitchFamily="34" charset="0"/>
                        </a:rPr>
                        <a:t>2011</a:t>
                      </a:r>
                    </a:p>
                  </a:txBody>
                  <a:tcPr/>
                </a:tc>
                <a:tc>
                  <a:txBody>
                    <a:bodyPr/>
                    <a:lstStyle/>
                    <a:p>
                      <a:pPr algn="ctr"/>
                      <a:r>
                        <a:rPr lang="fr-FR" sz="2000" b="1" dirty="0">
                          <a:latin typeface="Arial" pitchFamily="34" charset="0"/>
                          <a:cs typeface="Arial" pitchFamily="34" charset="0"/>
                        </a:rPr>
                        <a:t>198</a:t>
                      </a:r>
                    </a:p>
                  </a:txBody>
                  <a:tcPr/>
                </a:tc>
                <a:extLst>
                  <a:ext uri="{0D108BD9-81ED-4DB2-BD59-A6C34878D82A}">
                    <a16:rowId xmlns:a16="http://schemas.microsoft.com/office/drawing/2014/main" val="10001"/>
                  </a:ext>
                </a:extLst>
              </a:tr>
              <a:tr h="370840">
                <a:tc>
                  <a:txBody>
                    <a:bodyPr/>
                    <a:lstStyle/>
                    <a:p>
                      <a:pPr algn="ctr"/>
                      <a:r>
                        <a:rPr lang="fr-FR" sz="2000" b="1" dirty="0">
                          <a:latin typeface="Arial" pitchFamily="34" charset="0"/>
                          <a:cs typeface="Arial" pitchFamily="34" charset="0"/>
                        </a:rPr>
                        <a:t>2014</a:t>
                      </a:r>
                    </a:p>
                  </a:txBody>
                  <a:tcPr/>
                </a:tc>
                <a:tc>
                  <a:txBody>
                    <a:bodyPr/>
                    <a:lstStyle/>
                    <a:p>
                      <a:pPr algn="ctr"/>
                      <a:r>
                        <a:rPr lang="fr-FR" sz="2000" b="1" dirty="0">
                          <a:latin typeface="Arial" pitchFamily="34" charset="0"/>
                          <a:cs typeface="Arial" pitchFamily="34" charset="0"/>
                        </a:rPr>
                        <a:t>334</a:t>
                      </a:r>
                    </a:p>
                  </a:txBody>
                  <a:tcPr/>
                </a:tc>
                <a:extLst>
                  <a:ext uri="{0D108BD9-81ED-4DB2-BD59-A6C34878D82A}">
                    <a16:rowId xmlns:a16="http://schemas.microsoft.com/office/drawing/2014/main" val="10002"/>
                  </a:ext>
                </a:extLst>
              </a:tr>
              <a:tr h="291152">
                <a:tc>
                  <a:txBody>
                    <a:bodyPr/>
                    <a:lstStyle/>
                    <a:p>
                      <a:pPr algn="ctr"/>
                      <a:r>
                        <a:rPr lang="fr-FR" sz="2000" b="1" dirty="0">
                          <a:latin typeface="Arial" pitchFamily="34" charset="0"/>
                          <a:cs typeface="Arial" pitchFamily="34" charset="0"/>
                        </a:rPr>
                        <a:t>2015</a:t>
                      </a:r>
                    </a:p>
                  </a:txBody>
                  <a:tcPr/>
                </a:tc>
                <a:tc>
                  <a:txBody>
                    <a:bodyPr/>
                    <a:lstStyle/>
                    <a:p>
                      <a:pPr algn="ctr"/>
                      <a:r>
                        <a:rPr lang="fr-FR" sz="2000" b="1" dirty="0">
                          <a:latin typeface="Arial" pitchFamily="34" charset="0"/>
                          <a:cs typeface="Arial" pitchFamily="34" charset="0"/>
                        </a:rPr>
                        <a:t>74</a:t>
                      </a:r>
                    </a:p>
                  </a:txBody>
                  <a:tcPr/>
                </a:tc>
                <a:extLst>
                  <a:ext uri="{0D108BD9-81ED-4DB2-BD59-A6C34878D82A}">
                    <a16:rowId xmlns:a16="http://schemas.microsoft.com/office/drawing/2014/main" val="10003"/>
                  </a:ext>
                </a:extLst>
              </a:tr>
              <a:tr h="370840">
                <a:tc>
                  <a:txBody>
                    <a:bodyPr/>
                    <a:lstStyle/>
                    <a:p>
                      <a:pPr algn="ctr"/>
                      <a:r>
                        <a:rPr lang="fr-FR" sz="2000" b="1" dirty="0">
                          <a:solidFill>
                            <a:srgbClr val="FF0000"/>
                          </a:solidFill>
                          <a:latin typeface="Arial" pitchFamily="34" charset="0"/>
                          <a:cs typeface="Arial" pitchFamily="34" charset="0"/>
                        </a:rPr>
                        <a:t>2016</a:t>
                      </a:r>
                    </a:p>
                  </a:txBody>
                  <a:tcPr/>
                </a:tc>
                <a:tc>
                  <a:txBody>
                    <a:bodyPr/>
                    <a:lstStyle/>
                    <a:p>
                      <a:pPr algn="ctr"/>
                      <a:r>
                        <a:rPr lang="fr-FR" sz="2000" b="1" dirty="0">
                          <a:solidFill>
                            <a:srgbClr val="FF0000"/>
                          </a:solidFill>
                          <a:latin typeface="Arial" pitchFamily="34" charset="0"/>
                          <a:cs typeface="Arial" pitchFamily="34" charset="0"/>
                        </a:rPr>
                        <a:t>37</a:t>
                      </a:r>
                    </a:p>
                  </a:txBody>
                  <a:tcPr/>
                </a:tc>
                <a:extLst>
                  <a:ext uri="{0D108BD9-81ED-4DB2-BD59-A6C34878D82A}">
                    <a16:rowId xmlns:a16="http://schemas.microsoft.com/office/drawing/2014/main" val="10004"/>
                  </a:ext>
                </a:extLst>
              </a:tr>
            </a:tbl>
          </a:graphicData>
        </a:graphic>
      </p:graphicFrame>
      <p:graphicFrame>
        <p:nvGraphicFramePr>
          <p:cNvPr id="6" name="Tableau 5">
            <a:extLst>
              <a:ext uri="{FF2B5EF4-FFF2-40B4-BE49-F238E27FC236}">
                <a16:creationId xmlns:a16="http://schemas.microsoft.com/office/drawing/2014/main" id="{54AF739F-F9A7-4413-9AF0-4E31907060F5}"/>
              </a:ext>
            </a:extLst>
          </p:cNvPr>
          <p:cNvGraphicFramePr>
            <a:graphicFrameLocks noGrp="1"/>
          </p:cNvGraphicFramePr>
          <p:nvPr>
            <p:extLst>
              <p:ext uri="{D42A27DB-BD31-4B8C-83A1-F6EECF244321}">
                <p14:modId xmlns:p14="http://schemas.microsoft.com/office/powerpoint/2010/main" val="4181963648"/>
              </p:ext>
            </p:extLst>
          </p:nvPr>
        </p:nvGraphicFramePr>
        <p:xfrm>
          <a:off x="761276" y="3254484"/>
          <a:ext cx="3643338" cy="396240"/>
        </p:xfrm>
        <a:graphic>
          <a:graphicData uri="http://schemas.openxmlformats.org/drawingml/2006/table">
            <a:tbl>
              <a:tblPr firstRow="1" bandRow="1">
                <a:tableStyleId>{5C22544A-7EE6-4342-B048-85BDC9FD1C3A}</a:tableStyleId>
              </a:tblPr>
              <a:tblGrid>
                <a:gridCol w="1434460">
                  <a:extLst>
                    <a:ext uri="{9D8B030D-6E8A-4147-A177-3AD203B41FA5}">
                      <a16:colId xmlns:a16="http://schemas.microsoft.com/office/drawing/2014/main" val="875642501"/>
                    </a:ext>
                  </a:extLst>
                </a:gridCol>
                <a:gridCol w="2208878">
                  <a:extLst>
                    <a:ext uri="{9D8B030D-6E8A-4147-A177-3AD203B41FA5}">
                      <a16:colId xmlns:a16="http://schemas.microsoft.com/office/drawing/2014/main" val="2507217865"/>
                    </a:ext>
                  </a:extLst>
                </a:gridCol>
              </a:tblGrid>
              <a:tr h="370840">
                <a:tc>
                  <a:txBody>
                    <a:bodyPr/>
                    <a:lstStyle/>
                    <a:p>
                      <a:pPr algn="ctr"/>
                      <a:r>
                        <a:rPr lang="fr-FR" sz="2000" b="1" dirty="0">
                          <a:solidFill>
                            <a:srgbClr val="FF0000"/>
                          </a:solidFill>
                          <a:latin typeface="Arial" pitchFamily="34" charset="0"/>
                          <a:cs typeface="Arial" pitchFamily="34" charset="0"/>
                        </a:rPr>
                        <a:t>2017</a:t>
                      </a:r>
                    </a:p>
                  </a:txBody>
                  <a:tcPr>
                    <a:solidFill>
                      <a:schemeClr val="bg2">
                        <a:lumMod val="20000"/>
                        <a:lumOff val="80000"/>
                      </a:schemeClr>
                    </a:solidFill>
                  </a:tcPr>
                </a:tc>
                <a:tc>
                  <a:txBody>
                    <a:bodyPr/>
                    <a:lstStyle/>
                    <a:p>
                      <a:pPr algn="ctr"/>
                      <a:r>
                        <a:rPr lang="fr-FR" sz="2000" b="1" dirty="0">
                          <a:solidFill>
                            <a:srgbClr val="FF0000"/>
                          </a:solidFill>
                          <a:latin typeface="Arial" pitchFamily="34" charset="0"/>
                          <a:cs typeface="Arial" pitchFamily="34" charset="0"/>
                        </a:rPr>
                        <a:t>21</a:t>
                      </a:r>
                    </a:p>
                  </a:txBody>
                  <a:tcPr>
                    <a:solidFill>
                      <a:schemeClr val="bg2">
                        <a:lumMod val="20000"/>
                        <a:lumOff val="80000"/>
                      </a:schemeClr>
                    </a:solidFill>
                  </a:tcPr>
                </a:tc>
                <a:extLst>
                  <a:ext uri="{0D108BD9-81ED-4DB2-BD59-A6C34878D82A}">
                    <a16:rowId xmlns:a16="http://schemas.microsoft.com/office/drawing/2014/main" val="2427090903"/>
                  </a:ext>
                </a:extLst>
              </a:tr>
            </a:tbl>
          </a:graphicData>
        </a:graphic>
      </p:graphicFrame>
      <p:graphicFrame>
        <p:nvGraphicFramePr>
          <p:cNvPr id="7" name="Tableau 6">
            <a:extLst>
              <a:ext uri="{FF2B5EF4-FFF2-40B4-BE49-F238E27FC236}">
                <a16:creationId xmlns:a16="http://schemas.microsoft.com/office/drawing/2014/main" id="{9B9D2F27-0D99-4AFE-92D2-6D7A8FC8C496}"/>
              </a:ext>
            </a:extLst>
          </p:cNvPr>
          <p:cNvGraphicFramePr>
            <a:graphicFrameLocks noGrp="1"/>
          </p:cNvGraphicFramePr>
          <p:nvPr>
            <p:extLst>
              <p:ext uri="{D42A27DB-BD31-4B8C-83A1-F6EECF244321}">
                <p14:modId xmlns:p14="http://schemas.microsoft.com/office/powerpoint/2010/main" val="2007378277"/>
              </p:ext>
            </p:extLst>
          </p:nvPr>
        </p:nvGraphicFramePr>
        <p:xfrm>
          <a:off x="761276" y="3717032"/>
          <a:ext cx="3643338" cy="396240"/>
        </p:xfrm>
        <a:graphic>
          <a:graphicData uri="http://schemas.openxmlformats.org/drawingml/2006/table">
            <a:tbl>
              <a:tblPr firstRow="1" bandRow="1">
                <a:tableStyleId>{5C22544A-7EE6-4342-B048-85BDC9FD1C3A}</a:tableStyleId>
              </a:tblPr>
              <a:tblGrid>
                <a:gridCol w="1121037">
                  <a:extLst>
                    <a:ext uri="{9D8B030D-6E8A-4147-A177-3AD203B41FA5}">
                      <a16:colId xmlns:a16="http://schemas.microsoft.com/office/drawing/2014/main" val="875642501"/>
                    </a:ext>
                  </a:extLst>
                </a:gridCol>
                <a:gridCol w="2522301">
                  <a:extLst>
                    <a:ext uri="{9D8B030D-6E8A-4147-A177-3AD203B41FA5}">
                      <a16:colId xmlns:a16="http://schemas.microsoft.com/office/drawing/2014/main" val="2507217865"/>
                    </a:ext>
                  </a:extLst>
                </a:gridCol>
              </a:tblGrid>
              <a:tr h="370840">
                <a:tc>
                  <a:txBody>
                    <a:bodyPr/>
                    <a:lstStyle/>
                    <a:p>
                      <a:pPr algn="ctr"/>
                      <a:r>
                        <a:rPr lang="fr-FR" sz="2000" b="1" dirty="0">
                          <a:solidFill>
                            <a:srgbClr val="FF0000"/>
                          </a:solidFill>
                          <a:latin typeface="Arial" pitchFamily="34" charset="0"/>
                          <a:cs typeface="Arial" pitchFamily="34" charset="0"/>
                        </a:rPr>
                        <a:t>    2018</a:t>
                      </a:r>
                    </a:p>
                  </a:txBody>
                  <a:tcPr>
                    <a:solidFill>
                      <a:schemeClr val="tx1"/>
                    </a:solidFill>
                  </a:tcPr>
                </a:tc>
                <a:tc>
                  <a:txBody>
                    <a:bodyPr/>
                    <a:lstStyle/>
                    <a:p>
                      <a:pPr algn="ctr"/>
                      <a:r>
                        <a:rPr lang="fr-FR" sz="2000" b="1" dirty="0">
                          <a:solidFill>
                            <a:srgbClr val="FF0000"/>
                          </a:solidFill>
                          <a:latin typeface="Arial" pitchFamily="34" charset="0"/>
                          <a:cs typeface="Arial" pitchFamily="34" charset="0"/>
                        </a:rPr>
                        <a:t>   33</a:t>
                      </a:r>
                    </a:p>
                  </a:txBody>
                  <a:tcPr>
                    <a:solidFill>
                      <a:schemeClr val="tx1"/>
                    </a:solidFill>
                  </a:tcPr>
                </a:tc>
                <a:extLst>
                  <a:ext uri="{0D108BD9-81ED-4DB2-BD59-A6C34878D82A}">
                    <a16:rowId xmlns:a16="http://schemas.microsoft.com/office/drawing/2014/main" val="2427090903"/>
                  </a:ext>
                </a:extLst>
              </a:tr>
            </a:tbl>
          </a:graphicData>
        </a:graphic>
      </p:graphicFrame>
      <p:graphicFrame>
        <p:nvGraphicFramePr>
          <p:cNvPr id="8" name="Tableau 7">
            <a:extLst>
              <a:ext uri="{FF2B5EF4-FFF2-40B4-BE49-F238E27FC236}">
                <a16:creationId xmlns:a16="http://schemas.microsoft.com/office/drawing/2014/main" id="{0059BC5D-EF7E-4F13-9EB1-5957D318D3BA}"/>
              </a:ext>
            </a:extLst>
          </p:cNvPr>
          <p:cNvGraphicFramePr>
            <a:graphicFrameLocks noGrp="1"/>
          </p:cNvGraphicFramePr>
          <p:nvPr>
            <p:extLst>
              <p:ext uri="{D42A27DB-BD31-4B8C-83A1-F6EECF244321}">
                <p14:modId xmlns:p14="http://schemas.microsoft.com/office/powerpoint/2010/main" val="837428871"/>
              </p:ext>
            </p:extLst>
          </p:nvPr>
        </p:nvGraphicFramePr>
        <p:xfrm>
          <a:off x="4811394" y="998984"/>
          <a:ext cx="3643338" cy="2286000"/>
        </p:xfrm>
        <a:graphic>
          <a:graphicData uri="http://schemas.openxmlformats.org/drawingml/2006/table">
            <a:tbl>
              <a:tblPr firstRow="1" bandRow="1">
                <a:tableStyleId>{5C22544A-7EE6-4342-B048-85BDC9FD1C3A}</a:tableStyleId>
              </a:tblPr>
              <a:tblGrid>
                <a:gridCol w="1416790">
                  <a:extLst>
                    <a:ext uri="{9D8B030D-6E8A-4147-A177-3AD203B41FA5}">
                      <a16:colId xmlns:a16="http://schemas.microsoft.com/office/drawing/2014/main" val="20000"/>
                    </a:ext>
                  </a:extLst>
                </a:gridCol>
                <a:gridCol w="2226548">
                  <a:extLst>
                    <a:ext uri="{9D8B030D-6E8A-4147-A177-3AD203B41FA5}">
                      <a16:colId xmlns:a16="http://schemas.microsoft.com/office/drawing/2014/main" val="20001"/>
                    </a:ext>
                  </a:extLst>
                </a:gridCol>
              </a:tblGrid>
              <a:tr h="370840">
                <a:tc>
                  <a:txBody>
                    <a:bodyPr/>
                    <a:lstStyle/>
                    <a:p>
                      <a:pPr algn="ctr"/>
                      <a:r>
                        <a:rPr lang="fr-FR" sz="2400" dirty="0">
                          <a:solidFill>
                            <a:srgbClr val="FFFF00"/>
                          </a:solidFill>
                          <a:effectLst>
                            <a:outerShdw blurRad="38100" dist="38100" dir="2700000" algn="tl">
                              <a:srgbClr val="000000">
                                <a:alpha val="43137"/>
                              </a:srgbClr>
                            </a:outerShdw>
                          </a:effectLst>
                          <a:latin typeface="Arial" pitchFamily="34" charset="0"/>
                          <a:cs typeface="Arial" pitchFamily="34" charset="0"/>
                        </a:rPr>
                        <a:t>Année</a:t>
                      </a:r>
                    </a:p>
                  </a:txBody>
                  <a:tcPr/>
                </a:tc>
                <a:tc>
                  <a:txBody>
                    <a:bodyPr/>
                    <a:lstStyle/>
                    <a:p>
                      <a:pPr algn="ctr"/>
                      <a:r>
                        <a:rPr lang="fr-FR" sz="2000" b="1" baseline="0" dirty="0">
                          <a:solidFill>
                            <a:srgbClr val="FFFF00"/>
                          </a:solidFill>
                          <a:effectLst>
                            <a:outerShdw blurRad="38100" dist="38100" dir="2700000" algn="tl">
                              <a:srgbClr val="000000">
                                <a:alpha val="43137"/>
                              </a:srgbClr>
                            </a:outerShdw>
                          </a:effectLst>
                          <a:latin typeface="Arial" pitchFamily="34" charset="0"/>
                          <a:cs typeface="Arial" pitchFamily="34" charset="0"/>
                        </a:rPr>
                        <a:t>Nombre de poliomyélites </a:t>
                      </a:r>
                    </a:p>
                  </a:txBody>
                  <a:tcPr/>
                </a:tc>
                <a:extLst>
                  <a:ext uri="{0D108BD9-81ED-4DB2-BD59-A6C34878D82A}">
                    <a16:rowId xmlns:a16="http://schemas.microsoft.com/office/drawing/2014/main" val="10000"/>
                  </a:ext>
                </a:extLst>
              </a:tr>
              <a:tr h="370840">
                <a:tc>
                  <a:txBody>
                    <a:bodyPr/>
                    <a:lstStyle/>
                    <a:p>
                      <a:pPr algn="ctr"/>
                      <a:r>
                        <a:rPr lang="fr-FR" sz="2000" b="1" dirty="0">
                          <a:latin typeface="Arial" pitchFamily="34" charset="0"/>
                          <a:cs typeface="Arial" pitchFamily="34" charset="0"/>
                        </a:rPr>
                        <a:t>2011</a:t>
                      </a:r>
                    </a:p>
                  </a:txBody>
                  <a:tcPr/>
                </a:tc>
                <a:tc>
                  <a:txBody>
                    <a:bodyPr/>
                    <a:lstStyle/>
                    <a:p>
                      <a:pPr algn="ctr"/>
                      <a:r>
                        <a:rPr lang="fr-FR" sz="2000" b="1" dirty="0">
                          <a:latin typeface="Arial" pitchFamily="34" charset="0"/>
                          <a:cs typeface="Arial" pitchFamily="34" charset="0"/>
                        </a:rPr>
                        <a:t>?</a:t>
                      </a:r>
                    </a:p>
                  </a:txBody>
                  <a:tcPr/>
                </a:tc>
                <a:extLst>
                  <a:ext uri="{0D108BD9-81ED-4DB2-BD59-A6C34878D82A}">
                    <a16:rowId xmlns:a16="http://schemas.microsoft.com/office/drawing/2014/main" val="10001"/>
                  </a:ext>
                </a:extLst>
              </a:tr>
              <a:tr h="370840">
                <a:tc>
                  <a:txBody>
                    <a:bodyPr/>
                    <a:lstStyle/>
                    <a:p>
                      <a:pPr algn="ctr"/>
                      <a:r>
                        <a:rPr lang="fr-FR" sz="2000" b="1" dirty="0">
                          <a:latin typeface="Arial" pitchFamily="34" charset="0"/>
                          <a:cs typeface="Arial" pitchFamily="34" charset="0"/>
                        </a:rPr>
                        <a:t>2014</a:t>
                      </a:r>
                    </a:p>
                  </a:txBody>
                  <a:tcPr/>
                </a:tc>
                <a:tc>
                  <a:txBody>
                    <a:bodyPr/>
                    <a:lstStyle/>
                    <a:p>
                      <a:pPr algn="ctr"/>
                      <a:r>
                        <a:rPr lang="fr-FR" sz="2000" b="1" dirty="0">
                          <a:latin typeface="Arial" pitchFamily="34" charset="0"/>
                          <a:cs typeface="Arial" pitchFamily="34" charset="0"/>
                        </a:rPr>
                        <a:t>21</a:t>
                      </a:r>
                    </a:p>
                  </a:txBody>
                  <a:tcPr/>
                </a:tc>
                <a:extLst>
                  <a:ext uri="{0D108BD9-81ED-4DB2-BD59-A6C34878D82A}">
                    <a16:rowId xmlns:a16="http://schemas.microsoft.com/office/drawing/2014/main" val="10002"/>
                  </a:ext>
                </a:extLst>
              </a:tr>
              <a:tr h="370840">
                <a:tc>
                  <a:txBody>
                    <a:bodyPr/>
                    <a:lstStyle/>
                    <a:p>
                      <a:pPr algn="ctr"/>
                      <a:r>
                        <a:rPr lang="fr-FR" sz="2000" b="1" dirty="0">
                          <a:latin typeface="Arial" pitchFamily="34" charset="0"/>
                          <a:cs typeface="Arial" pitchFamily="34" charset="0"/>
                        </a:rPr>
                        <a:t>2015</a:t>
                      </a:r>
                    </a:p>
                  </a:txBody>
                  <a:tcPr/>
                </a:tc>
                <a:tc>
                  <a:txBody>
                    <a:bodyPr/>
                    <a:lstStyle/>
                    <a:p>
                      <a:pPr algn="ctr"/>
                      <a:r>
                        <a:rPr lang="fr-FR" sz="2000" b="1" dirty="0">
                          <a:latin typeface="Arial" pitchFamily="34" charset="0"/>
                          <a:cs typeface="Arial" pitchFamily="34" charset="0"/>
                        </a:rPr>
                        <a:t>27</a:t>
                      </a:r>
                    </a:p>
                  </a:txBody>
                  <a:tcPr/>
                </a:tc>
                <a:extLst>
                  <a:ext uri="{0D108BD9-81ED-4DB2-BD59-A6C34878D82A}">
                    <a16:rowId xmlns:a16="http://schemas.microsoft.com/office/drawing/2014/main" val="10003"/>
                  </a:ext>
                </a:extLst>
              </a:tr>
              <a:tr h="370840">
                <a:tc>
                  <a:txBody>
                    <a:bodyPr/>
                    <a:lstStyle/>
                    <a:p>
                      <a:pPr algn="ctr"/>
                      <a:r>
                        <a:rPr lang="fr-FR" sz="2000" b="1" dirty="0">
                          <a:solidFill>
                            <a:srgbClr val="FF0000"/>
                          </a:solidFill>
                          <a:latin typeface="Arial" pitchFamily="34" charset="0"/>
                          <a:cs typeface="Arial" pitchFamily="34" charset="0"/>
                        </a:rPr>
                        <a:t>2016</a:t>
                      </a:r>
                    </a:p>
                  </a:txBody>
                  <a:tcPr/>
                </a:tc>
                <a:tc>
                  <a:txBody>
                    <a:bodyPr/>
                    <a:lstStyle/>
                    <a:p>
                      <a:pPr algn="ctr"/>
                      <a:r>
                        <a:rPr lang="fr-FR" sz="2000" b="1" dirty="0">
                          <a:solidFill>
                            <a:srgbClr val="FF0000"/>
                          </a:solidFill>
                          <a:latin typeface="Arial" pitchFamily="34" charset="0"/>
                          <a:cs typeface="Arial" pitchFamily="34" charset="0"/>
                        </a:rPr>
                        <a:t>5</a:t>
                      </a:r>
                    </a:p>
                  </a:txBody>
                  <a:tcPr/>
                </a:tc>
                <a:extLst>
                  <a:ext uri="{0D108BD9-81ED-4DB2-BD59-A6C34878D82A}">
                    <a16:rowId xmlns:a16="http://schemas.microsoft.com/office/drawing/2014/main" val="10004"/>
                  </a:ext>
                </a:extLst>
              </a:tr>
            </a:tbl>
          </a:graphicData>
        </a:graphic>
      </p:graphicFrame>
      <p:graphicFrame>
        <p:nvGraphicFramePr>
          <p:cNvPr id="9" name="Tableau 8">
            <a:extLst>
              <a:ext uri="{FF2B5EF4-FFF2-40B4-BE49-F238E27FC236}">
                <a16:creationId xmlns:a16="http://schemas.microsoft.com/office/drawing/2014/main" id="{C57D9FE0-7797-45FA-8121-0647336FA296}"/>
              </a:ext>
            </a:extLst>
          </p:cNvPr>
          <p:cNvGraphicFramePr>
            <a:graphicFrameLocks noGrp="1"/>
          </p:cNvGraphicFramePr>
          <p:nvPr>
            <p:extLst>
              <p:ext uri="{D42A27DB-BD31-4B8C-83A1-F6EECF244321}">
                <p14:modId xmlns:p14="http://schemas.microsoft.com/office/powerpoint/2010/main" val="4181953795"/>
              </p:ext>
            </p:extLst>
          </p:nvPr>
        </p:nvGraphicFramePr>
        <p:xfrm>
          <a:off x="4817094" y="3290292"/>
          <a:ext cx="3643338" cy="396240"/>
        </p:xfrm>
        <a:graphic>
          <a:graphicData uri="http://schemas.openxmlformats.org/drawingml/2006/table">
            <a:tbl>
              <a:tblPr firstRow="1" bandRow="1">
                <a:tableStyleId>{5C22544A-7EE6-4342-B048-85BDC9FD1C3A}</a:tableStyleId>
              </a:tblPr>
              <a:tblGrid>
                <a:gridCol w="1411090">
                  <a:extLst>
                    <a:ext uri="{9D8B030D-6E8A-4147-A177-3AD203B41FA5}">
                      <a16:colId xmlns:a16="http://schemas.microsoft.com/office/drawing/2014/main" val="875642501"/>
                    </a:ext>
                  </a:extLst>
                </a:gridCol>
                <a:gridCol w="2232248">
                  <a:extLst>
                    <a:ext uri="{9D8B030D-6E8A-4147-A177-3AD203B41FA5}">
                      <a16:colId xmlns:a16="http://schemas.microsoft.com/office/drawing/2014/main" val="2507217865"/>
                    </a:ext>
                  </a:extLst>
                </a:gridCol>
              </a:tblGrid>
              <a:tr h="370840">
                <a:tc>
                  <a:txBody>
                    <a:bodyPr/>
                    <a:lstStyle/>
                    <a:p>
                      <a:pPr algn="ctr"/>
                      <a:r>
                        <a:rPr lang="fr-FR" sz="2000" b="1" dirty="0">
                          <a:solidFill>
                            <a:srgbClr val="FF0000"/>
                          </a:solidFill>
                          <a:latin typeface="Arial" pitchFamily="34" charset="0"/>
                          <a:cs typeface="Arial" pitchFamily="34" charset="0"/>
                        </a:rPr>
                        <a:t>2017</a:t>
                      </a:r>
                    </a:p>
                  </a:txBody>
                  <a:tcPr>
                    <a:solidFill>
                      <a:schemeClr val="bg2">
                        <a:lumMod val="20000"/>
                        <a:lumOff val="80000"/>
                      </a:schemeClr>
                    </a:solidFill>
                  </a:tcPr>
                </a:tc>
                <a:tc>
                  <a:txBody>
                    <a:bodyPr/>
                    <a:lstStyle/>
                    <a:p>
                      <a:pPr algn="ctr"/>
                      <a:r>
                        <a:rPr lang="fr-FR" sz="2000" b="1" dirty="0">
                          <a:solidFill>
                            <a:srgbClr val="FF0000"/>
                          </a:solidFill>
                          <a:latin typeface="Arial" pitchFamily="34" charset="0"/>
                          <a:cs typeface="Arial" pitchFamily="34" charset="0"/>
                        </a:rPr>
                        <a:t>99</a:t>
                      </a:r>
                    </a:p>
                  </a:txBody>
                  <a:tcPr>
                    <a:solidFill>
                      <a:schemeClr val="bg2">
                        <a:lumMod val="20000"/>
                        <a:lumOff val="80000"/>
                      </a:schemeClr>
                    </a:solidFill>
                  </a:tcPr>
                </a:tc>
                <a:extLst>
                  <a:ext uri="{0D108BD9-81ED-4DB2-BD59-A6C34878D82A}">
                    <a16:rowId xmlns:a16="http://schemas.microsoft.com/office/drawing/2014/main" val="2427090903"/>
                  </a:ext>
                </a:extLst>
              </a:tr>
            </a:tbl>
          </a:graphicData>
        </a:graphic>
      </p:graphicFrame>
      <p:graphicFrame>
        <p:nvGraphicFramePr>
          <p:cNvPr id="10" name="Tableau 9">
            <a:extLst>
              <a:ext uri="{FF2B5EF4-FFF2-40B4-BE49-F238E27FC236}">
                <a16:creationId xmlns:a16="http://schemas.microsoft.com/office/drawing/2014/main" id="{51B9372C-6A4A-493D-9F94-D9CE64A7C157}"/>
              </a:ext>
            </a:extLst>
          </p:cNvPr>
          <p:cNvGraphicFramePr>
            <a:graphicFrameLocks noGrp="1"/>
          </p:cNvGraphicFramePr>
          <p:nvPr>
            <p:extLst>
              <p:ext uri="{D42A27DB-BD31-4B8C-83A1-F6EECF244321}">
                <p14:modId xmlns:p14="http://schemas.microsoft.com/office/powerpoint/2010/main" val="64047937"/>
              </p:ext>
            </p:extLst>
          </p:nvPr>
        </p:nvGraphicFramePr>
        <p:xfrm>
          <a:off x="4817094" y="3752840"/>
          <a:ext cx="3643338" cy="396240"/>
        </p:xfrm>
        <a:graphic>
          <a:graphicData uri="http://schemas.openxmlformats.org/drawingml/2006/table">
            <a:tbl>
              <a:tblPr firstRow="1" bandRow="1">
                <a:tableStyleId>{5C22544A-7EE6-4342-B048-85BDC9FD1C3A}</a:tableStyleId>
              </a:tblPr>
              <a:tblGrid>
                <a:gridCol w="1121037">
                  <a:extLst>
                    <a:ext uri="{9D8B030D-6E8A-4147-A177-3AD203B41FA5}">
                      <a16:colId xmlns:a16="http://schemas.microsoft.com/office/drawing/2014/main" val="875642501"/>
                    </a:ext>
                  </a:extLst>
                </a:gridCol>
                <a:gridCol w="2522301">
                  <a:extLst>
                    <a:ext uri="{9D8B030D-6E8A-4147-A177-3AD203B41FA5}">
                      <a16:colId xmlns:a16="http://schemas.microsoft.com/office/drawing/2014/main" val="2507217865"/>
                    </a:ext>
                  </a:extLst>
                </a:gridCol>
              </a:tblGrid>
              <a:tr h="370840">
                <a:tc>
                  <a:txBody>
                    <a:bodyPr/>
                    <a:lstStyle/>
                    <a:p>
                      <a:pPr algn="ctr"/>
                      <a:r>
                        <a:rPr lang="fr-FR" sz="2000" b="1" dirty="0">
                          <a:solidFill>
                            <a:srgbClr val="FF0000"/>
                          </a:solidFill>
                          <a:latin typeface="Arial" pitchFamily="34" charset="0"/>
                          <a:cs typeface="Arial" pitchFamily="34" charset="0"/>
                        </a:rPr>
                        <a:t>   2018</a:t>
                      </a:r>
                    </a:p>
                  </a:txBody>
                  <a:tcPr>
                    <a:solidFill>
                      <a:schemeClr val="tx1"/>
                    </a:solidFill>
                  </a:tcPr>
                </a:tc>
                <a:tc>
                  <a:txBody>
                    <a:bodyPr/>
                    <a:lstStyle/>
                    <a:p>
                      <a:pPr algn="ctr"/>
                      <a:r>
                        <a:rPr lang="fr-FR" sz="2000" b="1" dirty="0">
                          <a:solidFill>
                            <a:srgbClr val="FF0000"/>
                          </a:solidFill>
                          <a:latin typeface="Arial" pitchFamily="34" charset="0"/>
                          <a:cs typeface="Arial" pitchFamily="34" charset="0"/>
                        </a:rPr>
                        <a:t>  105</a:t>
                      </a:r>
                    </a:p>
                  </a:txBody>
                  <a:tcPr>
                    <a:solidFill>
                      <a:schemeClr val="tx1"/>
                    </a:solidFill>
                  </a:tcPr>
                </a:tc>
                <a:extLst>
                  <a:ext uri="{0D108BD9-81ED-4DB2-BD59-A6C34878D82A}">
                    <a16:rowId xmlns:a16="http://schemas.microsoft.com/office/drawing/2014/main" val="2427090903"/>
                  </a:ext>
                </a:extLst>
              </a:tr>
            </a:tbl>
          </a:graphicData>
        </a:graphic>
      </p:graphicFrame>
      <p:graphicFrame>
        <p:nvGraphicFramePr>
          <p:cNvPr id="11" name="Tableau 10">
            <a:extLst>
              <a:ext uri="{FF2B5EF4-FFF2-40B4-BE49-F238E27FC236}">
                <a16:creationId xmlns:a16="http://schemas.microsoft.com/office/drawing/2014/main" id="{ED333105-6163-4022-A17D-78C6CC7D8D1E}"/>
              </a:ext>
            </a:extLst>
          </p:cNvPr>
          <p:cNvGraphicFramePr>
            <a:graphicFrameLocks noGrp="1"/>
          </p:cNvGraphicFramePr>
          <p:nvPr>
            <p:extLst>
              <p:ext uri="{D42A27DB-BD31-4B8C-83A1-F6EECF244321}">
                <p14:modId xmlns:p14="http://schemas.microsoft.com/office/powerpoint/2010/main" val="2717705422"/>
              </p:ext>
            </p:extLst>
          </p:nvPr>
        </p:nvGraphicFramePr>
        <p:xfrm>
          <a:off x="755576" y="4221088"/>
          <a:ext cx="3643338" cy="3962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875642501"/>
                    </a:ext>
                  </a:extLst>
                </a:gridCol>
                <a:gridCol w="1627114">
                  <a:extLst>
                    <a:ext uri="{9D8B030D-6E8A-4147-A177-3AD203B41FA5}">
                      <a16:colId xmlns:a16="http://schemas.microsoft.com/office/drawing/2014/main" val="2507217865"/>
                    </a:ext>
                  </a:extLst>
                </a:gridCol>
              </a:tblGrid>
              <a:tr h="370840">
                <a:tc>
                  <a:txBody>
                    <a:bodyPr/>
                    <a:lstStyle/>
                    <a:p>
                      <a:pPr algn="l"/>
                      <a:r>
                        <a:rPr lang="fr-FR" sz="1800" b="1" dirty="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2019</a:t>
                      </a:r>
                    </a:p>
                  </a:txBody>
                  <a:tcPr>
                    <a:solidFill>
                      <a:schemeClr val="bg2">
                        <a:lumMod val="20000"/>
                        <a:lumOff val="80000"/>
                      </a:schemeClr>
                    </a:solidFill>
                  </a:tcPr>
                </a:tc>
                <a:tc>
                  <a:txBody>
                    <a:bodyPr/>
                    <a:lstStyle/>
                    <a:p>
                      <a:pPr algn="l"/>
                      <a:r>
                        <a:rPr lang="fr-FR" sz="2000" b="1" dirty="0">
                          <a:solidFill>
                            <a:srgbClr val="FF0000"/>
                          </a:solidFill>
                          <a:latin typeface="Arial" pitchFamily="34" charset="0"/>
                          <a:cs typeface="Arial" pitchFamily="34" charset="0"/>
                        </a:rPr>
                        <a:t>  172</a:t>
                      </a:r>
                    </a:p>
                  </a:txBody>
                  <a:tcPr>
                    <a:solidFill>
                      <a:schemeClr val="bg2">
                        <a:lumMod val="20000"/>
                        <a:lumOff val="80000"/>
                      </a:schemeClr>
                    </a:solidFill>
                  </a:tcPr>
                </a:tc>
                <a:extLst>
                  <a:ext uri="{0D108BD9-81ED-4DB2-BD59-A6C34878D82A}">
                    <a16:rowId xmlns:a16="http://schemas.microsoft.com/office/drawing/2014/main" val="2427090903"/>
                  </a:ext>
                </a:extLst>
              </a:tr>
            </a:tbl>
          </a:graphicData>
        </a:graphic>
      </p:graphicFrame>
      <p:graphicFrame>
        <p:nvGraphicFramePr>
          <p:cNvPr id="12" name="Tableau 11">
            <a:extLst>
              <a:ext uri="{FF2B5EF4-FFF2-40B4-BE49-F238E27FC236}">
                <a16:creationId xmlns:a16="http://schemas.microsoft.com/office/drawing/2014/main" id="{6747F6A9-6013-4773-93FF-5F5E2D9FAE87}"/>
              </a:ext>
            </a:extLst>
          </p:cNvPr>
          <p:cNvGraphicFramePr>
            <a:graphicFrameLocks noGrp="1"/>
          </p:cNvGraphicFramePr>
          <p:nvPr>
            <p:extLst>
              <p:ext uri="{D42A27DB-BD31-4B8C-83A1-F6EECF244321}">
                <p14:modId xmlns:p14="http://schemas.microsoft.com/office/powerpoint/2010/main" val="2958542396"/>
              </p:ext>
            </p:extLst>
          </p:nvPr>
        </p:nvGraphicFramePr>
        <p:xfrm>
          <a:off x="4811394" y="4221088"/>
          <a:ext cx="3643338" cy="396240"/>
        </p:xfrm>
        <a:graphic>
          <a:graphicData uri="http://schemas.openxmlformats.org/drawingml/2006/table">
            <a:tbl>
              <a:tblPr firstRow="1" bandRow="1">
                <a:tableStyleId>{5C22544A-7EE6-4342-B048-85BDC9FD1C3A}</a:tableStyleId>
              </a:tblPr>
              <a:tblGrid>
                <a:gridCol w="2208878">
                  <a:extLst>
                    <a:ext uri="{9D8B030D-6E8A-4147-A177-3AD203B41FA5}">
                      <a16:colId xmlns:a16="http://schemas.microsoft.com/office/drawing/2014/main" val="875642501"/>
                    </a:ext>
                  </a:extLst>
                </a:gridCol>
                <a:gridCol w="1434460">
                  <a:extLst>
                    <a:ext uri="{9D8B030D-6E8A-4147-A177-3AD203B41FA5}">
                      <a16:colId xmlns:a16="http://schemas.microsoft.com/office/drawing/2014/main" val="2507217865"/>
                    </a:ext>
                  </a:extLst>
                </a:gridCol>
              </a:tblGrid>
              <a:tr h="370840">
                <a:tc>
                  <a:txBody>
                    <a:bodyPr/>
                    <a:lstStyle/>
                    <a:p>
                      <a:pPr algn="l"/>
                      <a:r>
                        <a:rPr lang="fr-FR" sz="1800" b="1" dirty="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2019</a:t>
                      </a:r>
                    </a:p>
                  </a:txBody>
                  <a:tcPr>
                    <a:solidFill>
                      <a:schemeClr val="bg2">
                        <a:lumMod val="20000"/>
                        <a:lumOff val="80000"/>
                      </a:schemeClr>
                    </a:solidFill>
                  </a:tcPr>
                </a:tc>
                <a:tc>
                  <a:txBody>
                    <a:bodyPr/>
                    <a:lstStyle/>
                    <a:p>
                      <a:pPr algn="l"/>
                      <a:r>
                        <a:rPr lang="fr-FR" sz="2000" b="1" dirty="0">
                          <a:solidFill>
                            <a:srgbClr val="FF0000"/>
                          </a:solidFill>
                          <a:latin typeface="Arial" pitchFamily="34" charset="0"/>
                          <a:cs typeface="Arial" pitchFamily="34" charset="0"/>
                        </a:rPr>
                        <a:t>258</a:t>
                      </a:r>
                    </a:p>
                  </a:txBody>
                  <a:tcPr>
                    <a:solidFill>
                      <a:schemeClr val="bg2">
                        <a:lumMod val="20000"/>
                        <a:lumOff val="80000"/>
                      </a:schemeClr>
                    </a:solidFill>
                  </a:tcPr>
                </a:tc>
                <a:extLst>
                  <a:ext uri="{0D108BD9-81ED-4DB2-BD59-A6C34878D82A}">
                    <a16:rowId xmlns:a16="http://schemas.microsoft.com/office/drawing/2014/main" val="2427090903"/>
                  </a:ext>
                </a:extLst>
              </a:tr>
            </a:tbl>
          </a:graphicData>
        </a:graphic>
      </p:graphicFrame>
      <p:sp>
        <p:nvSpPr>
          <p:cNvPr id="13" name="ZoneTexte 12">
            <a:extLst>
              <a:ext uri="{FF2B5EF4-FFF2-40B4-BE49-F238E27FC236}">
                <a16:creationId xmlns:a16="http://schemas.microsoft.com/office/drawing/2014/main" id="{848B412A-CAC4-420E-B1E9-26118D2114BD}"/>
              </a:ext>
            </a:extLst>
          </p:cNvPr>
          <p:cNvSpPr txBox="1"/>
          <p:nvPr/>
        </p:nvSpPr>
        <p:spPr>
          <a:xfrm>
            <a:off x="755576" y="4720495"/>
            <a:ext cx="3744416" cy="2092881"/>
          </a:xfrm>
          <a:prstGeom prst="rect">
            <a:avLst/>
          </a:prstGeom>
          <a:noFill/>
        </p:spPr>
        <p:txBody>
          <a:bodyPr wrap="square" rtlCol="0">
            <a:spAutoFit/>
          </a:bodyPr>
          <a:lstStyle/>
          <a:p>
            <a:r>
              <a:rPr lang="fr-FR" sz="19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 : </a:t>
            </a:r>
            <a:r>
              <a:rPr lang="fr-FR"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Syrie</a:t>
            </a:r>
            <a:r>
              <a:rPr lang="fr-FR" sz="19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2016 : </a:t>
            </a:r>
            <a:r>
              <a:rPr lang="fr-FR"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Nigeria</a:t>
            </a:r>
          </a:p>
          <a:p>
            <a:r>
              <a:rPr lang="fr-FR" sz="19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 et 2019 : </a:t>
            </a:r>
            <a:r>
              <a:rPr lang="fr-FR"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Pakistan – Afghanistan </a:t>
            </a:r>
          </a:p>
          <a:p>
            <a:r>
              <a:rPr lang="fr-FR" sz="19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 :</a:t>
            </a:r>
            <a:r>
              <a:rPr lang="fr-FR"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Iran, </a:t>
            </a:r>
            <a:r>
              <a:rPr lang="fr-FR" sz="16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souche de l’environnement originaire</a:t>
            </a:r>
            <a:r>
              <a:rPr lang="nl-NL" sz="16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nl-NL" sz="1600" b="1" dirty="0">
                <a:solidFill>
                  <a:srgbClr val="00FFFF"/>
                </a:solidFill>
                <a:latin typeface="Arial" panose="020B0604020202020204" pitchFamily="34" charset="0"/>
                <a:cs typeface="Arial" panose="020B0604020202020204" pitchFamily="34" charset="0"/>
              </a:rPr>
              <a:t>de Karachi, Pakistan</a:t>
            </a:r>
          </a:p>
          <a:p>
            <a:r>
              <a:rPr lang="nl-NL" b="1" dirty="0" err="1">
                <a:solidFill>
                  <a:srgbClr val="FFC000"/>
                </a:solidFill>
                <a:latin typeface="Arial" panose="020B0604020202020204" pitchFamily="34" charset="0"/>
                <a:cs typeface="Arial" panose="020B0604020202020204" pitchFamily="34" charset="0"/>
              </a:rPr>
              <a:t>Fev</a:t>
            </a:r>
            <a:r>
              <a:rPr lang="nl-NL" b="1" dirty="0">
                <a:solidFill>
                  <a:srgbClr val="FFC000"/>
                </a:solidFill>
                <a:latin typeface="Arial" panose="020B0604020202020204" pitchFamily="34" charset="0"/>
                <a:cs typeface="Arial" panose="020B0604020202020204" pitchFamily="34" charset="0"/>
              </a:rPr>
              <a:t>. 2020 : </a:t>
            </a:r>
            <a:r>
              <a:rPr lang="nl-NL" b="1" dirty="0">
                <a:latin typeface="Arial" panose="020B0604020202020204" pitchFamily="34" charset="0"/>
                <a:cs typeface="Arial" panose="020B0604020202020204" pitchFamily="34" charset="0"/>
              </a:rPr>
              <a:t>7 </a:t>
            </a:r>
            <a:r>
              <a:rPr lang="nl-NL" b="1" dirty="0" err="1">
                <a:latin typeface="Arial" panose="020B0604020202020204" pitchFamily="34" charset="0"/>
                <a:cs typeface="Arial" panose="020B0604020202020204" pitchFamily="34" charset="0"/>
              </a:rPr>
              <a:t>cas</a:t>
            </a:r>
            <a:r>
              <a:rPr lang="nl-NL" b="1" dirty="0">
                <a:latin typeface="Arial" panose="020B0604020202020204" pitchFamily="34" charset="0"/>
                <a:cs typeface="Arial" panose="020B0604020202020204" pitchFamily="34" charset="0"/>
              </a:rPr>
              <a:t> </a:t>
            </a:r>
            <a:r>
              <a:rPr lang="nl-N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Pakistan</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E847551A-3C99-4702-A3B9-9672A1915439}"/>
              </a:ext>
            </a:extLst>
          </p:cNvPr>
          <p:cNvSpPr txBox="1"/>
          <p:nvPr/>
        </p:nvSpPr>
        <p:spPr>
          <a:xfrm>
            <a:off x="4793724" y="4710043"/>
            <a:ext cx="3882732" cy="2031325"/>
          </a:xfrm>
          <a:prstGeom prst="rect">
            <a:avLst/>
          </a:prstGeom>
          <a:noFill/>
        </p:spPr>
        <p:txBody>
          <a:bodyPr wrap="square" rtlCol="0">
            <a:spAutoFit/>
          </a:bodyPr>
          <a:lstStyle/>
          <a:p>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 :</a:t>
            </a: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Angola – RDC - Nigeria – Rep Centre Afrique – R. D. C. – Ghana – Togo – Somalie - Ethiopie – Benin – Tchad – Zambie - Philippines - Birmanie – Chine – Pakistan</a:t>
            </a:r>
          </a:p>
          <a:p>
            <a:r>
              <a:rPr lang="fr-FR"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Fev</a:t>
            </a:r>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2020 : </a:t>
            </a: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90 cas</a:t>
            </a:r>
          </a:p>
        </p:txBody>
      </p:sp>
      <p:sp>
        <p:nvSpPr>
          <p:cNvPr id="2" name="ZoneTexte 1">
            <a:extLst>
              <a:ext uri="{FF2B5EF4-FFF2-40B4-BE49-F238E27FC236}">
                <a16:creationId xmlns:a16="http://schemas.microsoft.com/office/drawing/2014/main" id="{3CDC08D2-C0C0-4E0F-8BB2-905AAA2F1B95}"/>
              </a:ext>
            </a:extLst>
          </p:cNvPr>
          <p:cNvSpPr txBox="1"/>
          <p:nvPr/>
        </p:nvSpPr>
        <p:spPr>
          <a:xfrm>
            <a:off x="1043608" y="404664"/>
            <a:ext cx="3067274" cy="461665"/>
          </a:xfrm>
          <a:prstGeom prst="rect">
            <a:avLst/>
          </a:prstGeom>
          <a:solidFill>
            <a:srgbClr val="FFFF99"/>
          </a:solidFill>
        </p:spPr>
        <p:txBody>
          <a:bodyPr wrap="square" rtlCol="0">
            <a:spAutoFit/>
          </a:bodyPr>
          <a:lstStyle/>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polio sauvage</a:t>
            </a:r>
          </a:p>
        </p:txBody>
      </p:sp>
      <p:sp>
        <p:nvSpPr>
          <p:cNvPr id="3" name="ZoneTexte 2">
            <a:extLst>
              <a:ext uri="{FF2B5EF4-FFF2-40B4-BE49-F238E27FC236}">
                <a16:creationId xmlns:a16="http://schemas.microsoft.com/office/drawing/2014/main" id="{A0D2DC33-F34D-414C-A319-0875347037D4}"/>
              </a:ext>
            </a:extLst>
          </p:cNvPr>
          <p:cNvSpPr txBox="1"/>
          <p:nvPr/>
        </p:nvSpPr>
        <p:spPr>
          <a:xfrm>
            <a:off x="4883402" y="260648"/>
            <a:ext cx="3433014" cy="707886"/>
          </a:xfrm>
          <a:prstGeom prst="rect">
            <a:avLst/>
          </a:prstGeom>
          <a:solidFill>
            <a:srgbClr val="FFFF99"/>
          </a:solidFill>
        </p:spPr>
        <p:txBody>
          <a:bodyPr wrap="square" rtlCol="0">
            <a:spAutoFit/>
          </a:bodyPr>
          <a:lstStyle/>
          <a:p>
            <a:pPr algn="ctr"/>
            <a:r>
              <a:rPr lang="fr-FR"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polio vaccinal ayant récupéré une virulence</a:t>
            </a:r>
          </a:p>
        </p:txBody>
      </p:sp>
      <p:sp>
        <p:nvSpPr>
          <p:cNvPr id="16" name="Espace réservé du numéro de diapositive 15">
            <a:extLst>
              <a:ext uri="{FF2B5EF4-FFF2-40B4-BE49-F238E27FC236}">
                <a16:creationId xmlns:a16="http://schemas.microsoft.com/office/drawing/2014/main" id="{C69B56AE-D1C6-4B55-ACC0-A691E8914EAF}"/>
              </a:ext>
            </a:extLst>
          </p:cNvPr>
          <p:cNvSpPr>
            <a:spLocks noGrp="1"/>
          </p:cNvSpPr>
          <p:nvPr>
            <p:ph type="sldNum" sz="quarter" idx="12"/>
          </p:nvPr>
        </p:nvSpPr>
        <p:spPr/>
        <p:txBody>
          <a:bodyPr/>
          <a:lstStyle/>
          <a:p>
            <a:fld id="{18C32EC4-97F9-4319-A0AE-0AAF1E411A18}" type="slidenum">
              <a:rPr lang="fr-FR" smtClean="0"/>
              <a:pPr/>
              <a:t>18</a:t>
            </a:fld>
            <a:endParaRPr lang="fr-FR"/>
          </a:p>
        </p:txBody>
      </p:sp>
    </p:spTree>
    <p:extLst>
      <p:ext uri="{BB962C8B-B14F-4D97-AF65-F5344CB8AC3E}">
        <p14:creationId xmlns:p14="http://schemas.microsoft.com/office/powerpoint/2010/main" val="324863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2" name="Image 1" descr="http://www.gatesfoundation.org/%7E/media/GFO/What-We-Do/POLIO_TransitTeamIndia_450x300.jpg?la=fr-FR"/>
          <p:cNvPicPr/>
          <p:nvPr/>
        </p:nvPicPr>
        <p:blipFill>
          <a:blip r:embed="rId3"/>
          <a:srcRect/>
          <a:stretch>
            <a:fillRect/>
          </a:stretch>
        </p:blipFill>
        <p:spPr bwMode="auto">
          <a:xfrm>
            <a:off x="4499992" y="908720"/>
            <a:ext cx="4357148" cy="3542374"/>
          </a:xfrm>
          <a:prstGeom prst="rect">
            <a:avLst/>
          </a:prstGeom>
          <a:noFill/>
          <a:ln w="9525">
            <a:noFill/>
            <a:miter lim="800000"/>
            <a:headEnd/>
            <a:tailEnd/>
          </a:ln>
        </p:spPr>
      </p:pic>
      <p:pic>
        <p:nvPicPr>
          <p:cNvPr id="3" name="Image 2" descr="http://www.gatesfoundation.org/%7E/media/GFO/What-We-Do/POLIO_InaugurationCampaignNigeria_225x200.jpg?la=fr-FR"/>
          <p:cNvPicPr/>
          <p:nvPr/>
        </p:nvPicPr>
        <p:blipFill>
          <a:blip r:embed="rId4"/>
          <a:srcRect/>
          <a:stretch>
            <a:fillRect/>
          </a:stretch>
        </p:blipFill>
        <p:spPr bwMode="auto">
          <a:xfrm>
            <a:off x="358868" y="3068960"/>
            <a:ext cx="3781084" cy="3600400"/>
          </a:xfrm>
          <a:prstGeom prst="rect">
            <a:avLst/>
          </a:prstGeom>
          <a:noFill/>
          <a:ln w="9525">
            <a:noFill/>
            <a:miter lim="800000"/>
            <a:headEnd/>
            <a:tailEnd/>
          </a:ln>
        </p:spPr>
      </p:pic>
      <p:sp>
        <p:nvSpPr>
          <p:cNvPr id="5" name="ZoneTexte 4">
            <a:extLst>
              <a:ext uri="{FF2B5EF4-FFF2-40B4-BE49-F238E27FC236}">
                <a16:creationId xmlns:a16="http://schemas.microsoft.com/office/drawing/2014/main" id="{319CBCA6-303D-4BF0-BB70-B2FF7B37ACCA}"/>
              </a:ext>
            </a:extLst>
          </p:cNvPr>
          <p:cNvSpPr txBox="1"/>
          <p:nvPr/>
        </p:nvSpPr>
        <p:spPr>
          <a:xfrm>
            <a:off x="107504" y="299551"/>
            <a:ext cx="4285140" cy="2616101"/>
          </a:xfrm>
          <a:prstGeom prst="rect">
            <a:avLst/>
          </a:prstGeom>
          <a:noFill/>
        </p:spPr>
        <p:txBody>
          <a:bodyPr wrap="square" rtlCol="0">
            <a:spAutoFit/>
          </a:bodyPr>
          <a:lstStyle/>
          <a:p>
            <a:pPr algn="ct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chaque cas observé de paralysie, il y a </a:t>
            </a:r>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200 à 1000  </a:t>
            </a: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porteurs sains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 présentant pas de symptômes - OMS</a:t>
            </a:r>
          </a:p>
        </p:txBody>
      </p:sp>
      <p:sp>
        <p:nvSpPr>
          <p:cNvPr id="6" name="Rectangle : coins arrondis 5">
            <a:extLst>
              <a:ext uri="{FF2B5EF4-FFF2-40B4-BE49-F238E27FC236}">
                <a16:creationId xmlns:a16="http://schemas.microsoft.com/office/drawing/2014/main" id="{A42E53AA-B3F2-4E14-AC0E-262D8FE3D533}"/>
              </a:ext>
            </a:extLst>
          </p:cNvPr>
          <p:cNvSpPr/>
          <p:nvPr/>
        </p:nvSpPr>
        <p:spPr>
          <a:xfrm>
            <a:off x="4499992" y="4725144"/>
            <a:ext cx="4248472" cy="136815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Rôle épidémiologique important des porteurs sains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0">
              <a:schemeClr val="bg2">
                <a:tint val="83000"/>
                <a:satMod val="320000"/>
              </a:schemeClr>
            </a:gs>
            <a:gs pos="0">
              <a:srgbClr val="002060"/>
            </a:gs>
          </a:gsLst>
          <a:path path="circle">
            <a:fillToRect l="10000" t="110000" r="10000" b="100000"/>
          </a:path>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6F18F28-08D6-4E9E-9C27-747DEF6377BE}"/>
              </a:ext>
            </a:extLst>
          </p:cNvPr>
          <p:cNvSpPr txBox="1"/>
          <p:nvPr/>
        </p:nvSpPr>
        <p:spPr>
          <a:xfrm>
            <a:off x="2195736" y="1196752"/>
            <a:ext cx="6768752" cy="3416320"/>
          </a:xfrm>
          <a:prstGeom prst="rect">
            <a:avLst/>
          </a:prstGeom>
          <a:noFill/>
        </p:spPr>
        <p:txBody>
          <a:bodyPr wrap="square" rtlCol="0">
            <a:spAutoFit/>
          </a:bodyPr>
          <a:lstStyle/>
          <a:p>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 ce que la poliomyélite ?</a:t>
            </a:r>
          </a:p>
          <a:p>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Comment lutter contre cette maladie ?</a:t>
            </a: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Quelles sont les limites des vaccins ?</a:t>
            </a:r>
          </a:p>
          <a:p>
            <a:endParaRPr lang="fr-FR"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Pourquoi la polio est - elle endémique dans certains pays ?</a:t>
            </a: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Quelles stratégies à adopter ?</a:t>
            </a:r>
          </a:p>
        </p:txBody>
      </p:sp>
      <p:pic>
        <p:nvPicPr>
          <p:cNvPr id="6" name="Picture 2" descr="3-dimensional representation of poliovirus">
            <a:extLst>
              <a:ext uri="{FF2B5EF4-FFF2-40B4-BE49-F238E27FC236}">
                <a16:creationId xmlns:a16="http://schemas.microsoft.com/office/drawing/2014/main" id="{5E121DBD-42B6-4E86-A1D6-0C44AFE16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35412"/>
            <a:ext cx="1728191" cy="171667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76686C5-A16B-4F23-8FF7-B9691B5EF689}"/>
              </a:ext>
            </a:extLst>
          </p:cNvPr>
          <p:cNvSpPr txBox="1"/>
          <p:nvPr/>
        </p:nvSpPr>
        <p:spPr>
          <a:xfrm>
            <a:off x="251520" y="3697868"/>
            <a:ext cx="1728192" cy="523220"/>
          </a:xfrm>
          <a:prstGeom prst="rect">
            <a:avLst/>
          </a:prstGeom>
          <a:noFill/>
        </p:spPr>
        <p:txBody>
          <a:bodyPr wrap="square" rtlCol="0">
            <a:spAutoFit/>
          </a:bodyPr>
          <a:lstStyle/>
          <a:p>
            <a:pPr algn="ctr"/>
            <a:r>
              <a:rPr lang="fr-FR" sz="1400" b="1" dirty="0">
                <a:solidFill>
                  <a:srgbClr val="FFFF00"/>
                </a:solidFill>
                <a:latin typeface="Arial" panose="020B0604020202020204" pitchFamily="34" charset="0"/>
                <a:cs typeface="Arial" panose="020B0604020202020204" pitchFamily="34" charset="0"/>
              </a:rPr>
              <a:t>Représentation en 3 D du virus Polio</a:t>
            </a:r>
          </a:p>
        </p:txBody>
      </p:sp>
      <p:sp>
        <p:nvSpPr>
          <p:cNvPr id="3" name="Espace réservé du numéro de diapositive 2">
            <a:extLst>
              <a:ext uri="{FF2B5EF4-FFF2-40B4-BE49-F238E27FC236}">
                <a16:creationId xmlns:a16="http://schemas.microsoft.com/office/drawing/2014/main" id="{657163D4-825D-47FD-AB29-AEA0E5EF7CF0}"/>
              </a:ext>
            </a:extLst>
          </p:cNvPr>
          <p:cNvSpPr>
            <a:spLocks noGrp="1"/>
          </p:cNvSpPr>
          <p:nvPr>
            <p:ph type="sldNum" sz="quarter" idx="12"/>
          </p:nvPr>
        </p:nvSpPr>
        <p:spPr/>
        <p:txBody>
          <a:bodyPr/>
          <a:lstStyle/>
          <a:p>
            <a:fld id="{18C32EC4-97F9-4319-A0AE-0AAF1E411A18}" type="slidenum">
              <a:rPr lang="fr-FR" smtClean="0"/>
              <a:pPr/>
              <a:t>2</a:t>
            </a:fld>
            <a:endParaRPr lang="fr-FR"/>
          </a:p>
        </p:txBody>
      </p:sp>
    </p:spTree>
    <p:extLst>
      <p:ext uri="{BB962C8B-B14F-4D97-AF65-F5344CB8AC3E}">
        <p14:creationId xmlns:p14="http://schemas.microsoft.com/office/powerpoint/2010/main" val="412902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a:extLst>
              <a:ext uri="{FF2B5EF4-FFF2-40B4-BE49-F238E27FC236}">
                <a16:creationId xmlns:a16="http://schemas.microsoft.com/office/drawing/2014/main" id="{29EFA353-45C3-452F-A674-6F2F3CC33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549275"/>
            <a:ext cx="8642350" cy="5222875"/>
          </a:xfrm>
          <a:prstGeom prst="rect">
            <a:avLst/>
          </a:prstGeom>
          <a:solidFill>
            <a:srgbClr val="002060"/>
          </a:solidFill>
          <a:ln>
            <a:noFill/>
          </a:ln>
        </p:spPr>
      </p:pic>
      <p:sp>
        <p:nvSpPr>
          <p:cNvPr id="7" name="ZoneTexte 6">
            <a:extLst>
              <a:ext uri="{FF2B5EF4-FFF2-40B4-BE49-F238E27FC236}">
                <a16:creationId xmlns:a16="http://schemas.microsoft.com/office/drawing/2014/main" id="{1359C4D9-2308-4931-BE66-ED6AF2896B88}"/>
              </a:ext>
            </a:extLst>
          </p:cNvPr>
          <p:cNvSpPr txBox="1"/>
          <p:nvPr/>
        </p:nvSpPr>
        <p:spPr>
          <a:xfrm>
            <a:off x="1116608" y="5949280"/>
            <a:ext cx="6335712" cy="461665"/>
          </a:xfrm>
          <a:prstGeom prst="rect">
            <a:avLst/>
          </a:prstGeom>
          <a:solidFill>
            <a:srgbClr val="002060"/>
          </a:solidFill>
        </p:spPr>
        <p:txBody>
          <a:bodyPr>
            <a:spAutoFit/>
          </a:bodyPr>
          <a:lstStyle/>
          <a:p>
            <a:pPr>
              <a:defRPr/>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28 pays mentionnés en 2018 – OMS 2019</a:t>
            </a:r>
          </a:p>
        </p:txBody>
      </p:sp>
      <p:sp>
        <p:nvSpPr>
          <p:cNvPr id="3" name="Espace réservé du numéro de diapositive 2">
            <a:extLst>
              <a:ext uri="{FF2B5EF4-FFF2-40B4-BE49-F238E27FC236}">
                <a16:creationId xmlns:a16="http://schemas.microsoft.com/office/drawing/2014/main" id="{3DC74B33-65C3-4CA0-8DCB-25B8B97F288C}"/>
              </a:ext>
            </a:extLst>
          </p:cNvPr>
          <p:cNvSpPr>
            <a:spLocks noGrp="1"/>
          </p:cNvSpPr>
          <p:nvPr>
            <p:ph type="sldNum" sz="quarter" idx="12"/>
          </p:nvPr>
        </p:nvSpPr>
        <p:spPr/>
        <p:txBody>
          <a:bodyPr/>
          <a:lstStyle/>
          <a:p>
            <a:fld id="{18C32EC4-97F9-4319-A0AE-0AAF1E411A18}" type="slidenum">
              <a:rPr lang="fr-FR" smtClean="0"/>
              <a:pPr/>
              <a:t>20</a:t>
            </a:fld>
            <a:endParaRPr lang="fr-FR"/>
          </a:p>
        </p:txBody>
      </p:sp>
    </p:spTree>
    <p:extLst>
      <p:ext uri="{BB962C8B-B14F-4D97-AF65-F5344CB8AC3E}">
        <p14:creationId xmlns:p14="http://schemas.microsoft.com/office/powerpoint/2010/main" val="368189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0">
              <a:schemeClr val="bg2">
                <a:tint val="83000"/>
                <a:satMod val="320000"/>
              </a:schemeClr>
            </a:gs>
            <a:gs pos="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1FD85C-45BB-4004-915B-3896AED6C89A}"/>
              </a:ext>
            </a:extLst>
          </p:cNvPr>
          <p:cNvSpPr txBox="1"/>
          <p:nvPr/>
        </p:nvSpPr>
        <p:spPr>
          <a:xfrm>
            <a:off x="539552" y="836712"/>
            <a:ext cx="8208912" cy="4708981"/>
          </a:xfrm>
          <a:prstGeom prst="rect">
            <a:avLst/>
          </a:prstGeom>
          <a:noFill/>
        </p:spPr>
        <p:txBody>
          <a:bodyPr wrap="square" rtlCol="0">
            <a:spAutoFit/>
          </a:bodyPr>
          <a:lstStyle/>
          <a:p>
            <a:pPr algn="ct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Papouasie-Nouvelle-Guinée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Dernier cas de polio : 1996</a:t>
            </a: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Réapparition en avril 2018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épidémie (26 cas) avec une souche vaccinale de poliovirus virulente de type 1 </a:t>
            </a: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- 2019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cas avec une souche vaccinale</a:t>
            </a:r>
          </a:p>
          <a:p>
            <a:endPar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Campagnes de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vaccination négligées</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absence  de systèmes d'assainissement</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 n’y avait en 2017 que  44 % des enfants qui recevaient les trois doses vaccinales recommandées</a:t>
            </a:r>
          </a:p>
          <a:p>
            <a:endParaRPr lang="fr-F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06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chemeClr val="bg2"/>
            </a:gs>
            <a:gs pos="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3074" name="Picture 2" descr="http://science.sciencemag.org/content/sci/343/6177/1302/F2.large.jpg">
            <a:extLst>
              <a:ext uri="{FF2B5EF4-FFF2-40B4-BE49-F238E27FC236}">
                <a16:creationId xmlns:a16="http://schemas.microsoft.com/office/drawing/2014/main" id="{D3BC156F-298C-4C19-B219-77DEEEDE3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1318"/>
            <a:ext cx="6264696" cy="407749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C526081-3582-4837-9C0D-18D3EF49F289}"/>
              </a:ext>
            </a:extLst>
          </p:cNvPr>
          <p:cNvSpPr txBox="1"/>
          <p:nvPr/>
        </p:nvSpPr>
        <p:spPr>
          <a:xfrm>
            <a:off x="467544" y="4365104"/>
            <a:ext cx="8208912" cy="2308324"/>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Polio éradiquée en Syrie pendant 15 ans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Réapparition de la polio :</a:t>
            </a:r>
          </a:p>
          <a:p>
            <a:pPr lvl="1"/>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2013</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avec le virus sauvage type 1</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 enfants atteints </a:t>
            </a:r>
          </a:p>
          <a:p>
            <a:pPr lvl="1"/>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 : 87 cas de polio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avec un virus vaccinal virulent de type 2</a:t>
            </a:r>
            <a:endPar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6" name="Picture 4" descr="http://science.sciencemag.org/content/sci/343/6177/1302/F3.large.jpg">
            <a:extLst>
              <a:ext uri="{FF2B5EF4-FFF2-40B4-BE49-F238E27FC236}">
                <a16:creationId xmlns:a16="http://schemas.microsoft.com/office/drawing/2014/main" id="{6DE72BD0-2AC4-4C1E-A47A-4AC01C3401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039" y="1450428"/>
            <a:ext cx="3577945" cy="219459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E4BBEF7-2BD7-4C10-B241-ADAD0966FC84}"/>
              </a:ext>
            </a:extLst>
          </p:cNvPr>
          <p:cNvSpPr txBox="1"/>
          <p:nvPr/>
        </p:nvSpPr>
        <p:spPr>
          <a:xfrm>
            <a:off x="6804248" y="620688"/>
            <a:ext cx="1728192" cy="646331"/>
          </a:xfrm>
          <a:prstGeom prst="rect">
            <a:avLst/>
          </a:prstGeom>
          <a:noFill/>
        </p:spPr>
        <p:txBody>
          <a:bodyPr wrap="square" rtlCol="0">
            <a:spAutoFit/>
          </a:bodyPr>
          <a:lstStyle/>
          <a:p>
            <a:pPr algn="ctr"/>
            <a:r>
              <a:rPr lang="fr-FR"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Syrie</a:t>
            </a:r>
          </a:p>
        </p:txBody>
      </p:sp>
      <p:sp>
        <p:nvSpPr>
          <p:cNvPr id="6" name="ZoneTexte 5">
            <a:extLst>
              <a:ext uri="{FF2B5EF4-FFF2-40B4-BE49-F238E27FC236}">
                <a16:creationId xmlns:a16="http://schemas.microsoft.com/office/drawing/2014/main" id="{6EEEB50D-4595-408F-8C48-CF859F1DCC00}"/>
              </a:ext>
            </a:extLst>
          </p:cNvPr>
          <p:cNvSpPr txBox="1"/>
          <p:nvPr/>
        </p:nvSpPr>
        <p:spPr>
          <a:xfrm>
            <a:off x="899592" y="2492896"/>
            <a:ext cx="2664296" cy="1015663"/>
          </a:xfrm>
          <a:prstGeom prst="rect">
            <a:avLst/>
          </a:prstGeom>
          <a:noFill/>
        </p:spPr>
        <p:txBody>
          <a:bodyPr wrap="square" rtlCol="0">
            <a:spAutoFit/>
          </a:bodyPr>
          <a:lstStyle/>
          <a:p>
            <a:pPr algn="ctr"/>
            <a:r>
              <a:rPr lang="fr-FR"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Epidémie de virus polio sauvage en 2013 et 2014</a:t>
            </a:r>
          </a:p>
        </p:txBody>
      </p:sp>
    </p:spTree>
    <p:extLst>
      <p:ext uri="{BB962C8B-B14F-4D97-AF65-F5344CB8AC3E}">
        <p14:creationId xmlns:p14="http://schemas.microsoft.com/office/powerpoint/2010/main" val="293348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25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ACEB072-D7C5-4A09-B74C-D2F0E204FCFC}"/>
              </a:ext>
            </a:extLst>
          </p:cNvPr>
          <p:cNvSpPr txBox="1"/>
          <p:nvPr/>
        </p:nvSpPr>
        <p:spPr>
          <a:xfrm>
            <a:off x="395536" y="886648"/>
            <a:ext cx="8208912" cy="2985433"/>
          </a:xfrm>
          <a:prstGeom prst="rect">
            <a:avLst/>
          </a:prstGeom>
          <a:noFill/>
        </p:spPr>
        <p:txBody>
          <a:bodyPr wrap="square" rtlCol="0">
            <a:spAutoFit/>
          </a:bodyPr>
          <a:lstStyle/>
          <a:p>
            <a:pPr algn="ct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Endémicité des virus polio</a:t>
            </a:r>
          </a:p>
          <a:p>
            <a:pPr algn="ct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Iran</a:t>
            </a:r>
            <a:endParaRPr lang="fr-FR" sz="1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bsence de cas de poliomyélite depuis 1997</a:t>
            </a:r>
          </a:p>
          <a:p>
            <a:r>
              <a:rPr lang="fr-FR" sz="28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Isolement d’une souche de virus polio sauvage dans l’environnement en 2019 </a:t>
            </a:r>
          </a:p>
          <a:p>
            <a:r>
              <a:rPr lang="fr-FR" sz="2400" b="1" dirty="0">
                <a:solidFill>
                  <a:srgbClr val="00FFFF"/>
                </a:solidFill>
                <a:latin typeface="Arial" panose="020B0604020202020204" pitchFamily="34" charset="0"/>
                <a:cs typeface="Arial" panose="020B0604020202020204" pitchFamily="34" charset="0"/>
              </a:rPr>
              <a:t>(souche Karachi, Pakistan)</a:t>
            </a:r>
          </a:p>
        </p:txBody>
      </p:sp>
      <p:pic>
        <p:nvPicPr>
          <p:cNvPr id="5" name="Picture 2" descr="Iran : carte">
            <a:extLst>
              <a:ext uri="{FF2B5EF4-FFF2-40B4-BE49-F238E27FC236}">
                <a16:creationId xmlns:a16="http://schemas.microsoft.com/office/drawing/2014/main" id="{4DBEC113-AFF6-4E85-9AAE-2D33B212C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614" y="3861048"/>
            <a:ext cx="6051772" cy="2645583"/>
          </a:xfrm>
          <a:prstGeom prst="rect">
            <a:avLst/>
          </a:prstGeom>
          <a:noFill/>
          <a:extLst>
            <a:ext uri="{909E8E84-426E-40DD-AFC4-6F175D3DCCD1}">
              <a14:hiddenFill xmlns:a14="http://schemas.microsoft.com/office/drawing/2010/main">
                <a:solidFill>
                  <a:srgbClr val="FFFFFF"/>
                </a:solidFill>
              </a14:hiddenFill>
            </a:ext>
          </a:extLst>
        </p:spPr>
      </p:pic>
      <p:sp>
        <p:nvSpPr>
          <p:cNvPr id="2" name="Flèche : bas 1">
            <a:extLst>
              <a:ext uri="{FF2B5EF4-FFF2-40B4-BE49-F238E27FC236}">
                <a16:creationId xmlns:a16="http://schemas.microsoft.com/office/drawing/2014/main" id="{5C8F0F03-A87F-4D57-A5A0-7063636A8630}"/>
              </a:ext>
            </a:extLst>
          </p:cNvPr>
          <p:cNvSpPr/>
          <p:nvPr/>
        </p:nvSpPr>
        <p:spPr>
          <a:xfrm rot="4347046">
            <a:off x="5820326" y="5062430"/>
            <a:ext cx="216024"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bas 5">
            <a:extLst>
              <a:ext uri="{FF2B5EF4-FFF2-40B4-BE49-F238E27FC236}">
                <a16:creationId xmlns:a16="http://schemas.microsoft.com/office/drawing/2014/main" id="{801F4000-0B30-4BEA-B759-9CDE8DD16E6B}"/>
              </a:ext>
            </a:extLst>
          </p:cNvPr>
          <p:cNvSpPr/>
          <p:nvPr/>
        </p:nvSpPr>
        <p:spPr>
          <a:xfrm rot="4347046">
            <a:off x="5972726" y="5539986"/>
            <a:ext cx="216024"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3582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0">
              <a:schemeClr val="bg2">
                <a:tint val="83000"/>
                <a:satMod val="320000"/>
              </a:schemeClr>
            </a:gs>
            <a:gs pos="0">
              <a:srgbClr val="4369BE"/>
            </a:gs>
            <a:gs pos="1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23" name="Picture 8" descr="RÃ©sultat de recherche d'images pour &quot;pakistan afghanistan carte&quot;">
            <a:extLst>
              <a:ext uri="{FF2B5EF4-FFF2-40B4-BE49-F238E27FC236}">
                <a16:creationId xmlns:a16="http://schemas.microsoft.com/office/drawing/2014/main" id="{E2C05EE7-6D95-4D60-BD4D-8C0C40A59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912938"/>
            <a:ext cx="4668838" cy="4676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8ACB4A61-446C-4D4F-87D5-F90BE8294043}"/>
              </a:ext>
            </a:extLst>
          </p:cNvPr>
          <p:cNvSpPr txBox="1"/>
          <p:nvPr/>
        </p:nvSpPr>
        <p:spPr>
          <a:xfrm>
            <a:off x="611560" y="387350"/>
            <a:ext cx="7776542" cy="1323439"/>
          </a:xfrm>
          <a:prstGeom prst="rect">
            <a:avLst/>
          </a:prstGeom>
          <a:solidFill>
            <a:srgbClr val="FFFFCC"/>
          </a:solidFill>
        </p:spPr>
        <p:txBody>
          <a:bodyPr wrap="square">
            <a:spAutoFit/>
          </a:bodyPr>
          <a:lstStyle/>
          <a:p>
            <a:pPr algn="ctr">
              <a:defRPr/>
            </a:pPr>
            <a:r>
              <a:rPr lang="fr-FR"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Flambée de cas de poliomyélite due au virus polio sauvage  en 2019</a:t>
            </a:r>
          </a:p>
          <a:p>
            <a:pPr algn="ctr">
              <a:defRPr/>
            </a:pPr>
            <a:r>
              <a:rPr lang="fr-F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Pakistan : 144 cas </a:t>
            </a:r>
            <a:r>
              <a:rPr lang="fr-FR" sz="24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Afghanistan : 28 cas</a:t>
            </a:r>
          </a:p>
        </p:txBody>
      </p:sp>
      <p:sp>
        <p:nvSpPr>
          <p:cNvPr id="3" name="Espace réservé du numéro de diapositive 2">
            <a:extLst>
              <a:ext uri="{FF2B5EF4-FFF2-40B4-BE49-F238E27FC236}">
                <a16:creationId xmlns:a16="http://schemas.microsoft.com/office/drawing/2014/main" id="{D4574335-A2CC-451D-8112-544EB6256561}"/>
              </a:ext>
            </a:extLst>
          </p:cNvPr>
          <p:cNvSpPr>
            <a:spLocks noGrp="1"/>
          </p:cNvSpPr>
          <p:nvPr>
            <p:ph type="sldNum" sz="quarter" idx="12"/>
          </p:nvPr>
        </p:nvSpPr>
        <p:spPr/>
        <p:txBody>
          <a:bodyPr/>
          <a:lstStyle/>
          <a:p>
            <a:fld id="{18C32EC4-97F9-4319-A0AE-0AAF1E411A18}" type="slidenum">
              <a:rPr lang="fr-FR" smtClean="0"/>
              <a:pPr/>
              <a:t>24</a:t>
            </a:fld>
            <a:endParaRPr lang="fr-FR"/>
          </a:p>
        </p:txBody>
      </p:sp>
    </p:spTree>
    <p:extLst>
      <p:ext uri="{BB962C8B-B14F-4D97-AF65-F5344CB8AC3E}">
        <p14:creationId xmlns:p14="http://schemas.microsoft.com/office/powerpoint/2010/main" val="1760673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1000">
              <a:srgbClr val="00B0F0"/>
            </a:gs>
            <a:gs pos="2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CEE604-2A4E-4087-8921-59A39F41525D}"/>
              </a:ext>
            </a:extLst>
          </p:cNvPr>
          <p:cNvSpPr/>
          <p:nvPr/>
        </p:nvSpPr>
        <p:spPr>
          <a:xfrm>
            <a:off x="2195736" y="484687"/>
            <a:ext cx="2082621" cy="646331"/>
          </a:xfrm>
          <a:prstGeom prst="rect">
            <a:avLst/>
          </a:prstGeom>
        </p:spPr>
        <p:txBody>
          <a:bodyPr wrap="none">
            <a:spAutoFit/>
          </a:bodyPr>
          <a:lstStyle/>
          <a:p>
            <a:r>
              <a:rPr lang="fr-FR"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Pakistan</a:t>
            </a:r>
            <a:endParaRPr lang="fr-FR" sz="3600" dirty="0"/>
          </a:p>
        </p:txBody>
      </p:sp>
      <p:sp>
        <p:nvSpPr>
          <p:cNvPr id="7" name="ZoneTexte 6">
            <a:extLst>
              <a:ext uri="{FF2B5EF4-FFF2-40B4-BE49-F238E27FC236}">
                <a16:creationId xmlns:a16="http://schemas.microsoft.com/office/drawing/2014/main" id="{04D54229-3BB5-4AF5-936F-A45B978B8C93}"/>
              </a:ext>
            </a:extLst>
          </p:cNvPr>
          <p:cNvSpPr txBox="1"/>
          <p:nvPr/>
        </p:nvSpPr>
        <p:spPr>
          <a:xfrm>
            <a:off x="6084168" y="1255400"/>
            <a:ext cx="2880320" cy="2677656"/>
          </a:xfrm>
          <a:prstGeom prst="rect">
            <a:avLst/>
          </a:prstGeom>
          <a:solidFill>
            <a:srgbClr val="FFFF99"/>
          </a:solidFill>
          <a:ln w="38100">
            <a:solidFill>
              <a:srgbClr val="FF0000"/>
            </a:solidFill>
          </a:ln>
        </p:spPr>
        <p:txBody>
          <a:bodyPr wrap="square" rtlCol="0">
            <a:spAutoFit/>
          </a:bodyPr>
          <a:lstStyle/>
          <a:p>
            <a:pPr algn="ctr"/>
            <a:r>
              <a:rPr lang="fr-F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Pakistan 2019</a:t>
            </a:r>
          </a:p>
          <a:p>
            <a:pPr algn="ctr"/>
            <a:endParaRPr lang="fr-F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144 cas polio  type 1 sauvage</a:t>
            </a:r>
          </a:p>
          <a:p>
            <a:pPr algn="ctr"/>
            <a:endParaRPr lang="fr-FR" sz="1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 cas polio ave le virus vaccinal virulent </a:t>
            </a:r>
          </a:p>
        </p:txBody>
      </p:sp>
      <p:sp>
        <p:nvSpPr>
          <p:cNvPr id="3" name="ZoneTexte 2">
            <a:extLst>
              <a:ext uri="{FF2B5EF4-FFF2-40B4-BE49-F238E27FC236}">
                <a16:creationId xmlns:a16="http://schemas.microsoft.com/office/drawing/2014/main" id="{1EDEE757-18E8-40D3-95C3-A045C345732F}"/>
              </a:ext>
            </a:extLst>
          </p:cNvPr>
          <p:cNvSpPr txBox="1"/>
          <p:nvPr/>
        </p:nvSpPr>
        <p:spPr>
          <a:xfrm>
            <a:off x="683568" y="5085184"/>
            <a:ext cx="7632848" cy="1569660"/>
          </a:xfrm>
          <a:prstGeom prst="rect">
            <a:avLst/>
          </a:prstGeom>
          <a:solidFill>
            <a:srgbClr val="FFFF99"/>
          </a:solidFill>
        </p:spPr>
        <p:txBody>
          <a:bodyPr wrap="square" rtlCol="0">
            <a:spAutoFit/>
          </a:bodyPr>
          <a:lstStyle/>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avril 2019 à Peshawar, rumeur  selon laquelle le vaccin rendait malade !  Incendie, décès de soignants, effondrement des vaccinations et reprise des cas de polio</a:t>
            </a:r>
          </a:p>
        </p:txBody>
      </p:sp>
      <p:pic>
        <p:nvPicPr>
          <p:cNvPr id="1026" name="Picture 2" descr="Voir sur la carte administrative du Pakistan">
            <a:extLst>
              <a:ext uri="{FF2B5EF4-FFF2-40B4-BE49-F238E27FC236}">
                <a16:creationId xmlns:a16="http://schemas.microsoft.com/office/drawing/2014/main" id="{B239C5AB-325B-49F8-B452-EA471763B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36" y="1197834"/>
            <a:ext cx="4499148" cy="359931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492DB60D-C543-420A-A9C2-BA19A1BD4838}"/>
              </a:ext>
            </a:extLst>
          </p:cNvPr>
          <p:cNvPicPr>
            <a:picLocks noChangeAspect="1"/>
          </p:cNvPicPr>
          <p:nvPr/>
        </p:nvPicPr>
        <p:blipFill>
          <a:blip r:embed="rId4"/>
          <a:stretch>
            <a:fillRect/>
          </a:stretch>
        </p:blipFill>
        <p:spPr>
          <a:xfrm>
            <a:off x="3292227" y="1700808"/>
            <a:ext cx="847725" cy="371475"/>
          </a:xfrm>
          <a:prstGeom prst="rect">
            <a:avLst/>
          </a:prstGeom>
        </p:spPr>
      </p:pic>
    </p:spTree>
    <p:extLst>
      <p:ext uri="{BB962C8B-B14F-4D97-AF65-F5344CB8AC3E}">
        <p14:creationId xmlns:p14="http://schemas.microsoft.com/office/powerpoint/2010/main" val="3738455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rgbClr val="00B0F0"/>
            </a:gs>
            <a:gs pos="35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250ACEF-56B1-42BA-A2CD-2218A4F648C7}"/>
              </a:ext>
            </a:extLst>
          </p:cNvPr>
          <p:cNvSpPr txBox="1"/>
          <p:nvPr/>
        </p:nvSpPr>
        <p:spPr>
          <a:xfrm>
            <a:off x="6588224" y="1796623"/>
            <a:ext cx="2232248" cy="1384995"/>
          </a:xfrm>
          <a:prstGeom prst="rect">
            <a:avLst/>
          </a:prstGeom>
          <a:solidFill>
            <a:srgbClr val="FFFF99"/>
          </a:solidFill>
          <a:ln w="38100">
            <a:solidFill>
              <a:srgbClr val="FF0000"/>
            </a:solidFill>
          </a:ln>
        </p:spPr>
        <p:txBody>
          <a:bodyPr wrap="square" rtlCol="0">
            <a:spAutoFit/>
          </a:bodyPr>
          <a:lstStyle/>
          <a:p>
            <a:pPr algn="ctr"/>
            <a:r>
              <a:rPr lang="fr-FR"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cas de polio type 1  en 2018</a:t>
            </a:r>
          </a:p>
        </p:txBody>
      </p:sp>
      <p:sp>
        <p:nvSpPr>
          <p:cNvPr id="8" name="ZoneTexte 7">
            <a:extLst>
              <a:ext uri="{FF2B5EF4-FFF2-40B4-BE49-F238E27FC236}">
                <a16:creationId xmlns:a16="http://schemas.microsoft.com/office/drawing/2014/main" id="{463CB1B7-9665-4EB6-B31F-A76C2FD505CA}"/>
              </a:ext>
            </a:extLst>
          </p:cNvPr>
          <p:cNvSpPr txBox="1"/>
          <p:nvPr/>
        </p:nvSpPr>
        <p:spPr>
          <a:xfrm>
            <a:off x="5004050" y="3717032"/>
            <a:ext cx="3024334" cy="954107"/>
          </a:xfrm>
          <a:prstGeom prst="rect">
            <a:avLst/>
          </a:prstGeom>
          <a:solidFill>
            <a:srgbClr val="FFFF99"/>
          </a:solidFill>
          <a:ln w="38100">
            <a:solidFill>
              <a:srgbClr val="FF0000"/>
            </a:solidFill>
          </a:ln>
        </p:spPr>
        <p:txBody>
          <a:bodyPr wrap="square" rtlCol="0">
            <a:spAutoFit/>
          </a:bodyPr>
          <a:lstStyle/>
          <a:p>
            <a:pPr algn="ctr"/>
            <a:r>
              <a:rPr lang="fr-FR"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 cas de polio type 1 en 2019</a:t>
            </a:r>
          </a:p>
        </p:txBody>
      </p:sp>
      <p:sp>
        <p:nvSpPr>
          <p:cNvPr id="9" name="Rectangle 8">
            <a:extLst>
              <a:ext uri="{FF2B5EF4-FFF2-40B4-BE49-F238E27FC236}">
                <a16:creationId xmlns:a16="http://schemas.microsoft.com/office/drawing/2014/main" id="{AFEFAA5D-A970-407E-A3DF-50A60659A152}"/>
              </a:ext>
            </a:extLst>
          </p:cNvPr>
          <p:cNvSpPr/>
          <p:nvPr/>
        </p:nvSpPr>
        <p:spPr>
          <a:xfrm>
            <a:off x="2843808" y="323945"/>
            <a:ext cx="2852063" cy="646331"/>
          </a:xfrm>
          <a:prstGeom prst="rect">
            <a:avLst/>
          </a:prstGeom>
        </p:spPr>
        <p:txBody>
          <a:bodyPr wrap="none">
            <a:spAutoFit/>
          </a:bodyPr>
          <a:lstStyle/>
          <a:p>
            <a:r>
              <a:rPr lang="fr-FR"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Afghanistan</a:t>
            </a:r>
            <a:endParaRPr lang="fr-FR" sz="3600" dirty="0"/>
          </a:p>
        </p:txBody>
      </p:sp>
      <p:pic>
        <p:nvPicPr>
          <p:cNvPr id="7" name="Picture 2">
            <a:extLst>
              <a:ext uri="{FF2B5EF4-FFF2-40B4-BE49-F238E27FC236}">
                <a16:creationId xmlns:a16="http://schemas.microsoft.com/office/drawing/2014/main" id="{0BBE686A-E08B-4DDB-91CD-51BBDBD26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2206"/>
            <a:ext cx="6057817" cy="245081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A8A2DC91-102A-40B2-A25F-C063A5BE3166}"/>
              </a:ext>
            </a:extLst>
          </p:cNvPr>
          <p:cNvSpPr txBox="1"/>
          <p:nvPr/>
        </p:nvSpPr>
        <p:spPr>
          <a:xfrm>
            <a:off x="1763688" y="1196752"/>
            <a:ext cx="3202543" cy="369332"/>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 type 1 en Afghanistan</a:t>
            </a:r>
            <a:endParaRPr lang="fr-FR" dirty="0">
              <a:solidFill>
                <a:srgbClr val="FF0000"/>
              </a:solidFill>
            </a:endParaRPr>
          </a:p>
        </p:txBody>
      </p:sp>
      <p:sp>
        <p:nvSpPr>
          <p:cNvPr id="2" name="ZoneTexte 1">
            <a:extLst>
              <a:ext uri="{FF2B5EF4-FFF2-40B4-BE49-F238E27FC236}">
                <a16:creationId xmlns:a16="http://schemas.microsoft.com/office/drawing/2014/main" id="{83739B29-769A-4D96-8F1A-DAAEC0161665}"/>
              </a:ext>
            </a:extLst>
          </p:cNvPr>
          <p:cNvSpPr txBox="1"/>
          <p:nvPr/>
        </p:nvSpPr>
        <p:spPr>
          <a:xfrm>
            <a:off x="539552" y="4883676"/>
            <a:ext cx="5688632" cy="1569660"/>
          </a:xfrm>
          <a:prstGeom prst="rect">
            <a:avLst/>
          </a:prstGeom>
          <a:solidFill>
            <a:srgbClr val="FFFF99"/>
          </a:solidFill>
        </p:spPr>
        <p:txBody>
          <a:bodyPr wrap="square" rtlCol="0">
            <a:spAutoFit/>
          </a:bodyPr>
          <a:lstStyle/>
          <a:p>
            <a:pPr algn="ctr"/>
            <a:r>
              <a:rPr lang="fr-FR" sz="32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Résumé :</a:t>
            </a:r>
            <a:r>
              <a:rPr lang="fr-FR"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endémicité du virus polio type 1 au Pakistan et en Afghanistan</a:t>
            </a:r>
          </a:p>
        </p:txBody>
      </p:sp>
      <p:sp>
        <p:nvSpPr>
          <p:cNvPr id="4" name="Espace réservé du numéro de diapositive 3">
            <a:extLst>
              <a:ext uri="{FF2B5EF4-FFF2-40B4-BE49-F238E27FC236}">
                <a16:creationId xmlns:a16="http://schemas.microsoft.com/office/drawing/2014/main" id="{488099FA-A5F8-4A90-8F32-25CDD63416AA}"/>
              </a:ext>
            </a:extLst>
          </p:cNvPr>
          <p:cNvSpPr>
            <a:spLocks noGrp="1"/>
          </p:cNvSpPr>
          <p:nvPr>
            <p:ph type="sldNum" sz="quarter" idx="12"/>
          </p:nvPr>
        </p:nvSpPr>
        <p:spPr/>
        <p:txBody>
          <a:bodyPr/>
          <a:lstStyle/>
          <a:p>
            <a:fld id="{18C32EC4-97F9-4319-A0AE-0AAF1E411A18}" type="slidenum">
              <a:rPr lang="fr-FR" smtClean="0"/>
              <a:pPr/>
              <a:t>26</a:t>
            </a:fld>
            <a:endParaRPr lang="fr-FR"/>
          </a:p>
        </p:txBody>
      </p:sp>
    </p:spTree>
    <p:extLst>
      <p:ext uri="{BB962C8B-B14F-4D97-AF65-F5344CB8AC3E}">
        <p14:creationId xmlns:p14="http://schemas.microsoft.com/office/powerpoint/2010/main" val="153604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1029" name="Picture 5" descr="https://upload.wikimedia.org/wikipedia/commons/thumb/3/32/Flag_of_Pakistan.svg/23px-Flag_of_Pakistan.svg.png"/>
          <p:cNvPicPr>
            <a:picLocks noChangeAspect="1" noChangeArrowheads="1"/>
          </p:cNvPicPr>
          <p:nvPr/>
        </p:nvPicPr>
        <p:blipFill>
          <a:blip r:embed="rId2"/>
          <a:srcRect/>
          <a:stretch>
            <a:fillRect/>
          </a:stretch>
        </p:blipFill>
        <p:spPr bwMode="auto">
          <a:xfrm>
            <a:off x="0" y="0"/>
            <a:ext cx="219075" cy="142875"/>
          </a:xfrm>
          <a:prstGeom prst="rect">
            <a:avLst/>
          </a:prstGeom>
          <a:noFill/>
        </p:spPr>
      </p:pic>
      <p:pic>
        <p:nvPicPr>
          <p:cNvPr id="1030" name="Picture 6" descr="https://upload.wikimedia.org/wikipedia/commons/thumb/9/9a/Flag_of_Afghanistan.svg/23px-Flag_of_Afghanistan.svg.png"/>
          <p:cNvPicPr>
            <a:picLocks noChangeAspect="1" noChangeArrowheads="1"/>
          </p:cNvPicPr>
          <p:nvPr/>
        </p:nvPicPr>
        <p:blipFill>
          <a:blip r:embed="rId3"/>
          <a:srcRect/>
          <a:stretch>
            <a:fillRect/>
          </a:stretch>
        </p:blipFill>
        <p:spPr bwMode="auto">
          <a:xfrm>
            <a:off x="0" y="0"/>
            <a:ext cx="219075" cy="142875"/>
          </a:xfrm>
          <a:prstGeom prst="rect">
            <a:avLst/>
          </a:prstGeom>
          <a:noFill/>
        </p:spPr>
      </p:pic>
      <p:pic>
        <p:nvPicPr>
          <p:cNvPr id="1031" name="Picture 7" descr="https://upload.wikimedia.org/wikipedia/commons/thumb/7/79/Flag_of_Nigeria.svg/23px-Flag_of_Nigeria.svg.png"/>
          <p:cNvPicPr>
            <a:picLocks noChangeAspect="1" noChangeArrowheads="1"/>
          </p:cNvPicPr>
          <p:nvPr/>
        </p:nvPicPr>
        <p:blipFill>
          <a:blip r:embed="rId4"/>
          <a:srcRect/>
          <a:stretch>
            <a:fillRect/>
          </a:stretch>
        </p:blipFill>
        <p:spPr bwMode="auto">
          <a:xfrm>
            <a:off x="0" y="0"/>
            <a:ext cx="219075" cy="114300"/>
          </a:xfrm>
          <a:prstGeom prst="rect">
            <a:avLst/>
          </a:prstGeom>
          <a:noFill/>
        </p:spPr>
      </p:pic>
      <p:pic>
        <p:nvPicPr>
          <p:cNvPr id="1032" name="Picture 8" descr="https://upload.wikimedia.org/wikipedia/commons/thumb/5/56/Flag_of_Laos.svg/23px-Flag_of_Laos.svg.png"/>
          <p:cNvPicPr>
            <a:picLocks noChangeAspect="1" noChangeArrowheads="1"/>
          </p:cNvPicPr>
          <p:nvPr/>
        </p:nvPicPr>
        <p:blipFill>
          <a:blip r:embed="rId5"/>
          <a:srcRect/>
          <a:stretch>
            <a:fillRect/>
          </a:stretch>
        </p:blipFill>
        <p:spPr bwMode="auto">
          <a:xfrm>
            <a:off x="0" y="0"/>
            <a:ext cx="219075" cy="142875"/>
          </a:xfrm>
          <a:prstGeom prst="rect">
            <a:avLst/>
          </a:prstGeom>
          <a:noFill/>
        </p:spPr>
      </p:pic>
      <p:sp>
        <p:nvSpPr>
          <p:cNvPr id="8" name="ZoneTexte 7"/>
          <p:cNvSpPr txBox="1"/>
          <p:nvPr/>
        </p:nvSpPr>
        <p:spPr>
          <a:xfrm>
            <a:off x="323528" y="836712"/>
            <a:ext cx="3819783" cy="2246769"/>
          </a:xfrm>
          <a:prstGeom prst="rect">
            <a:avLst/>
          </a:prstGeom>
          <a:noFill/>
        </p:spPr>
        <p:txBody>
          <a:bodyPr wrap="square" rtlCol="0">
            <a:spAutoFit/>
          </a:bodyPr>
          <a:lstStyle/>
          <a:p>
            <a:pPr algn="ct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Les problèmes </a:t>
            </a:r>
          </a:p>
          <a:p>
            <a:pPr algn="ct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rencontrés pour </a:t>
            </a:r>
          </a:p>
          <a:p>
            <a:pPr algn="ct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l’éradication de la </a:t>
            </a:r>
          </a:p>
          <a:p>
            <a:pPr algn="ct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polio au Pakistan </a:t>
            </a:r>
          </a:p>
          <a:p>
            <a:pPr algn="ct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et en Afghanistan</a:t>
            </a:r>
          </a:p>
        </p:txBody>
      </p:sp>
      <p:pic>
        <p:nvPicPr>
          <p:cNvPr id="3074" name="Picture 2" descr="Résultat de recherche d'images pour &quot;pakistani village life&quot;"/>
          <p:cNvPicPr>
            <a:picLocks noChangeAspect="1" noChangeArrowheads="1"/>
          </p:cNvPicPr>
          <p:nvPr/>
        </p:nvPicPr>
        <p:blipFill>
          <a:blip r:embed="rId6"/>
          <a:srcRect/>
          <a:stretch>
            <a:fillRect/>
          </a:stretch>
        </p:blipFill>
        <p:spPr bwMode="auto">
          <a:xfrm>
            <a:off x="4513253" y="404664"/>
            <a:ext cx="4130713" cy="2381135"/>
          </a:xfrm>
          <a:prstGeom prst="rect">
            <a:avLst/>
          </a:prstGeom>
          <a:noFill/>
        </p:spPr>
      </p:pic>
      <p:sp>
        <p:nvSpPr>
          <p:cNvPr id="11" name="ZoneTexte 10"/>
          <p:cNvSpPr txBox="1"/>
          <p:nvPr/>
        </p:nvSpPr>
        <p:spPr>
          <a:xfrm>
            <a:off x="4357686" y="2924944"/>
            <a:ext cx="4714908" cy="3693319"/>
          </a:xfrm>
          <a:prstGeom prst="rect">
            <a:avLst/>
          </a:prstGeom>
          <a:noFill/>
        </p:spPr>
        <p:txBody>
          <a:bodyPr wrap="square" rtlCol="0">
            <a:spAutoFit/>
          </a:bodyPr>
          <a:lstStyle/>
          <a:p>
            <a:pPr>
              <a:buFontTx/>
              <a:buChar char="-"/>
            </a:pPr>
            <a:r>
              <a:rPr lang="fr-FR" b="1" dirty="0">
                <a:effectLst>
                  <a:outerShdw blurRad="38100" dist="38100" dir="2700000" algn="tl">
                    <a:srgbClr val="000000">
                      <a:alpha val="43137"/>
                    </a:srgbClr>
                  </a:outerShdw>
                </a:effectLst>
                <a:latin typeface="Arial" pitchFamily="34" charset="0"/>
                <a:cs typeface="Arial" pitchFamily="34" charset="0"/>
              </a:rPr>
              <a:t> </a:t>
            </a:r>
            <a:r>
              <a:rPr lang="fr-FR" sz="2400" b="1" dirty="0">
                <a:effectLst>
                  <a:outerShdw blurRad="38100" dist="38100" dir="2700000" algn="tl">
                    <a:srgbClr val="000000">
                      <a:alpha val="43137"/>
                    </a:srgbClr>
                  </a:outerShdw>
                </a:effectLst>
                <a:latin typeface="Arial" pitchFamily="34" charset="0"/>
                <a:cs typeface="Arial" pitchFamily="34" charset="0"/>
              </a:rPr>
              <a:t>l’inaccessibilité des villages</a:t>
            </a:r>
          </a:p>
          <a:p>
            <a:pPr>
              <a:buFontTx/>
              <a:buChar char="-"/>
            </a:pPr>
            <a:r>
              <a:rPr lang="fr-FR" sz="2400" b="1" dirty="0">
                <a:effectLst>
                  <a:outerShdw blurRad="38100" dist="38100" dir="2700000" algn="tl">
                    <a:srgbClr val="000000">
                      <a:alpha val="43137"/>
                    </a:srgbClr>
                  </a:outerShdw>
                </a:effectLst>
                <a:latin typeface="Arial" pitchFamily="34" charset="0"/>
                <a:cs typeface="Arial" pitchFamily="34" charset="0"/>
              </a:rPr>
              <a:t> l’insécurité, conflits …</a:t>
            </a:r>
          </a:p>
          <a:p>
            <a:pPr>
              <a:buFontTx/>
              <a:buChar char="-"/>
            </a:pPr>
            <a:r>
              <a:rPr lang="fr-FR" sz="2400" b="1" dirty="0">
                <a:effectLst>
                  <a:outerShdw blurRad="38100" dist="38100" dir="2700000" algn="tl">
                    <a:srgbClr val="000000">
                      <a:alpha val="43137"/>
                    </a:srgbClr>
                  </a:outerShdw>
                </a:effectLst>
                <a:latin typeface="Arial" pitchFamily="34" charset="0"/>
                <a:cs typeface="Arial" pitchFamily="34" charset="0"/>
              </a:rPr>
              <a:t> l’obtention d’eau potable </a:t>
            </a:r>
            <a:r>
              <a:rPr lang="fr-FR" b="1" dirty="0">
                <a:effectLst>
                  <a:outerShdw blurRad="38100" dist="38100" dir="2700000" algn="tl">
                    <a:srgbClr val="000000">
                      <a:alpha val="43137"/>
                    </a:srgbClr>
                  </a:outerShdw>
                </a:effectLst>
                <a:latin typeface="Arial" pitchFamily="34" charset="0"/>
                <a:cs typeface="Arial" pitchFamily="34" charset="0"/>
              </a:rPr>
              <a:t>(circulation des virus dans l’eau)</a:t>
            </a:r>
          </a:p>
          <a:p>
            <a:pPr>
              <a:buFontTx/>
              <a:buChar char="-"/>
            </a:pPr>
            <a:r>
              <a:rPr lang="fr-FR" sz="2400" b="1" dirty="0">
                <a:effectLst>
                  <a:outerShdw blurRad="38100" dist="38100" dir="2700000" algn="tl">
                    <a:srgbClr val="000000">
                      <a:alpha val="43137"/>
                    </a:srgbClr>
                  </a:outerShdw>
                </a:effectLst>
                <a:latin typeface="Arial" pitchFamily="34" charset="0"/>
                <a:cs typeface="Arial" pitchFamily="34" charset="0"/>
              </a:rPr>
              <a:t> convaincre les parents de la nécessité de vacciner les enfants – problèmes religieux</a:t>
            </a:r>
          </a:p>
          <a:p>
            <a:pPr>
              <a:buFontTx/>
              <a:buChar char="-"/>
            </a:pPr>
            <a:r>
              <a:rPr lang="fr-FR" sz="2400" b="1" dirty="0">
                <a:effectLst>
                  <a:outerShdw blurRad="38100" dist="38100" dir="2700000" algn="tl">
                    <a:srgbClr val="000000">
                      <a:alpha val="43137"/>
                    </a:srgbClr>
                  </a:outerShdw>
                </a:effectLst>
                <a:latin typeface="Arial" pitchFamily="34" charset="0"/>
                <a:cs typeface="Arial" pitchFamily="34" charset="0"/>
              </a:rPr>
              <a:t> portage sain dans le tube digestif du virus polio</a:t>
            </a:r>
          </a:p>
          <a:p>
            <a:pPr>
              <a:buFontTx/>
              <a:buChar char="-"/>
            </a:pPr>
            <a:r>
              <a:rPr lang="fr-FR" sz="2400" b="1" dirty="0">
                <a:effectLst>
                  <a:outerShdw blurRad="38100" dist="38100" dir="2700000" algn="tl">
                    <a:srgbClr val="000000">
                      <a:alpha val="43137"/>
                    </a:srgbClr>
                  </a:outerShdw>
                </a:effectLst>
                <a:latin typeface="Arial" pitchFamily="34" charset="0"/>
                <a:cs typeface="Arial" pitchFamily="34" charset="0"/>
              </a:rPr>
              <a:t> malnutrition, diarrhée ..</a:t>
            </a:r>
          </a:p>
        </p:txBody>
      </p:sp>
      <p:pic>
        <p:nvPicPr>
          <p:cNvPr id="2" name="Picture 2" descr="http://polioeradication.org/wp-content/uploads/2016/12/AFG_Photo1.jpg"/>
          <p:cNvPicPr>
            <a:picLocks noChangeAspect="1" noChangeArrowheads="1"/>
          </p:cNvPicPr>
          <p:nvPr/>
        </p:nvPicPr>
        <p:blipFill>
          <a:blip r:embed="rId7"/>
          <a:srcRect/>
          <a:stretch>
            <a:fillRect/>
          </a:stretch>
        </p:blipFill>
        <p:spPr bwMode="auto">
          <a:xfrm>
            <a:off x="214282" y="3571876"/>
            <a:ext cx="3929029" cy="2615059"/>
          </a:xfrm>
          <a:prstGeom prst="rect">
            <a:avLst/>
          </a:prstGeom>
          <a:noFill/>
        </p:spPr>
      </p:pic>
      <p:sp>
        <p:nvSpPr>
          <p:cNvPr id="4" name="Espace réservé du numéro de diapositive 3">
            <a:extLst>
              <a:ext uri="{FF2B5EF4-FFF2-40B4-BE49-F238E27FC236}">
                <a16:creationId xmlns:a16="http://schemas.microsoft.com/office/drawing/2014/main" id="{44E586EB-4CA8-40B5-A746-4AA166409BD2}"/>
              </a:ext>
            </a:extLst>
          </p:cNvPr>
          <p:cNvSpPr>
            <a:spLocks noGrp="1"/>
          </p:cNvSpPr>
          <p:nvPr>
            <p:ph type="sldNum" sz="quarter" idx="12"/>
          </p:nvPr>
        </p:nvSpPr>
        <p:spPr/>
        <p:txBody>
          <a:bodyPr/>
          <a:lstStyle/>
          <a:p>
            <a:fld id="{18C32EC4-97F9-4319-A0AE-0AAF1E411A18}"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2000">
              <a:schemeClr val="accent5">
                <a:lumMod val="89000"/>
              </a:schemeClr>
            </a:gs>
            <a:gs pos="69000">
              <a:srgbClr val="002060"/>
            </a:gs>
            <a:gs pos="97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FB94B1-9156-422F-903F-3263F9DAF64C}"/>
              </a:ext>
            </a:extLst>
          </p:cNvPr>
          <p:cNvSpPr/>
          <p:nvPr/>
        </p:nvSpPr>
        <p:spPr>
          <a:xfrm>
            <a:off x="1547664" y="1844824"/>
            <a:ext cx="6377136" cy="2431435"/>
          </a:xfrm>
          <a:prstGeom prst="rect">
            <a:avLst/>
          </a:prstGeom>
          <a:ln w="57150">
            <a:solidFill>
              <a:srgbClr val="FF0000"/>
            </a:solidFill>
          </a:ln>
        </p:spPr>
        <p:txBody>
          <a:bodyPr wrap="square">
            <a:spAutoFit/>
          </a:bodyPr>
          <a:lstStyle/>
          <a:p>
            <a:pPr algn="ctr"/>
            <a:endParaRPr lang="fr-FR" sz="1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Risque de diffusion de souches de virus polio sauvages provenant du Pakistan et/ou Afghanistan</a:t>
            </a:r>
            <a:r>
              <a:rPr lang="fr-FR" sz="3200" b="1" i="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(OMS)</a:t>
            </a:r>
          </a:p>
          <a:p>
            <a:pPr algn="ctr"/>
            <a:endParaRPr lang="fr-FR" sz="1200" b="1"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597D2279-535F-41DA-A52B-CB7DE9D6CECC}"/>
              </a:ext>
            </a:extLst>
          </p:cNvPr>
          <p:cNvSpPr>
            <a:spLocks noGrp="1"/>
          </p:cNvSpPr>
          <p:nvPr>
            <p:ph type="sldNum" sz="quarter" idx="12"/>
          </p:nvPr>
        </p:nvSpPr>
        <p:spPr/>
        <p:txBody>
          <a:bodyPr/>
          <a:lstStyle/>
          <a:p>
            <a:fld id="{18C32EC4-97F9-4319-A0AE-0AAF1E411A18}" type="slidenum">
              <a:rPr lang="fr-FR" smtClean="0"/>
              <a:pPr/>
              <a:t>28</a:t>
            </a:fld>
            <a:endParaRPr lang="fr-FR"/>
          </a:p>
        </p:txBody>
      </p:sp>
    </p:spTree>
    <p:extLst>
      <p:ext uri="{BB962C8B-B14F-4D97-AF65-F5344CB8AC3E}">
        <p14:creationId xmlns:p14="http://schemas.microsoft.com/office/powerpoint/2010/main" val="123302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2000">
              <a:schemeClr val="bg2"/>
            </a:gs>
            <a:gs pos="4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5450289-8D88-431D-B43F-B0DE4330D1E6}"/>
              </a:ext>
            </a:extLst>
          </p:cNvPr>
          <p:cNvSpPr txBox="1"/>
          <p:nvPr/>
        </p:nvSpPr>
        <p:spPr>
          <a:xfrm>
            <a:off x="455591" y="451693"/>
            <a:ext cx="8208912" cy="6001643"/>
          </a:xfrm>
          <a:prstGeom prst="rect">
            <a:avLst/>
          </a:prstGeom>
          <a:noFill/>
        </p:spPr>
        <p:txBody>
          <a:bodyPr wrap="square" rtlCol="0">
            <a:spAutoFit/>
          </a:bodyPr>
          <a:lstStyle/>
          <a:p>
            <a:pPr algn="ct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Endémicité des souches virales polio vaccinales virulentes</a:t>
            </a:r>
          </a:p>
          <a:p>
            <a:pPr algn="ctr"/>
            <a:endParaRPr lang="fr-FR" sz="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Défaut de couverture vaccinale </a:t>
            </a: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Ukraine</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fr-FR"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cas en 2015 </a:t>
            </a:r>
            <a:r>
              <a:rPr lang="fr-FR"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(souche vaccinale virulente de type 1)</a:t>
            </a:r>
          </a:p>
          <a:p>
            <a:r>
              <a:rPr lang="fr-FR" sz="24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 disparu depuis 2010 en Europe</a:t>
            </a:r>
            <a:endParaRPr lang="fr-F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Enfants vaccinés contre la polio : 50 % en 2014,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17 % en 2015</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Philippines</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cas en 2019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(souche vaccinale virulente de type 2)</a:t>
            </a:r>
          </a:p>
          <a:p>
            <a:r>
              <a:rPr lang="fr-FR" sz="24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 disparue depuis 20 ans</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taux de vaccination contre la polio à Manille est tombé à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24 % en juin 2019</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contre plus de 77 % en 2016 → risque élevé de retour de la polio !</a:t>
            </a:r>
          </a:p>
        </p:txBody>
      </p:sp>
      <p:sp>
        <p:nvSpPr>
          <p:cNvPr id="3" name="Espace réservé du numéro de diapositive 2">
            <a:extLst>
              <a:ext uri="{FF2B5EF4-FFF2-40B4-BE49-F238E27FC236}">
                <a16:creationId xmlns:a16="http://schemas.microsoft.com/office/drawing/2014/main" id="{55A02B57-0C06-4253-9565-A01DF7CBFCFA}"/>
              </a:ext>
            </a:extLst>
          </p:cNvPr>
          <p:cNvSpPr>
            <a:spLocks noGrp="1"/>
          </p:cNvSpPr>
          <p:nvPr>
            <p:ph type="sldNum" sz="quarter" idx="12"/>
          </p:nvPr>
        </p:nvSpPr>
        <p:spPr/>
        <p:txBody>
          <a:bodyPr/>
          <a:lstStyle/>
          <a:p>
            <a:fld id="{18C32EC4-97F9-4319-A0AE-0AAF1E411A18}" type="slidenum">
              <a:rPr lang="fr-FR" smtClean="0"/>
              <a:pPr/>
              <a:t>29</a:t>
            </a:fld>
            <a:endParaRPr lang="fr-FR"/>
          </a:p>
        </p:txBody>
      </p:sp>
    </p:spTree>
    <p:extLst>
      <p:ext uri="{BB962C8B-B14F-4D97-AF65-F5344CB8AC3E}">
        <p14:creationId xmlns:p14="http://schemas.microsoft.com/office/powerpoint/2010/main" val="191809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2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834E044-C015-4989-B6C0-FAA43448F8BE}"/>
              </a:ext>
            </a:extLst>
          </p:cNvPr>
          <p:cNvSpPr txBox="1">
            <a:spLocks noChangeArrowheads="1"/>
          </p:cNvSpPr>
          <p:nvPr/>
        </p:nvSpPr>
        <p:spPr bwMode="auto">
          <a:xfrm>
            <a:off x="2267744" y="1844824"/>
            <a:ext cx="6552728" cy="3816429"/>
          </a:xfrm>
          <a:prstGeom prst="rect">
            <a:avLst/>
          </a:prstGeom>
          <a:noFill/>
          <a:ln w="9525">
            <a:noFill/>
            <a:miter lim="800000"/>
            <a:headEnd/>
            <a:tailEnd/>
          </a:ln>
          <a:effectLst/>
        </p:spPr>
        <p:txBody>
          <a:bodyPr wrap="square">
            <a:spAutoFit/>
          </a:bodyPr>
          <a:lstStyle/>
          <a:p>
            <a:pPr algn="ctr" eaLnBrk="1" hangingPunct="1">
              <a:spcBef>
                <a:spcPct val="50000"/>
              </a:spcBef>
              <a:defRPr/>
            </a:pP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infectieuse virale contagieuse</a:t>
            </a:r>
          </a:p>
          <a:p>
            <a:pPr algn="ctr" eaLnBrk="1" hangingPunct="1">
              <a:spcBef>
                <a:spcPct val="50000"/>
              </a:spcBef>
              <a:defRPr/>
            </a:pPr>
            <a:r>
              <a:rPr lang="fr-FR"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eaLnBrk="1" hangingPunct="1">
              <a:spcBef>
                <a:spcPct val="50000"/>
              </a:spcBef>
              <a:defRPr/>
            </a:pP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infectieuse : </a:t>
            </a:r>
            <a:r>
              <a:rPr lang="fr-FR" sz="2400" b="1" dirty="0">
                <a:solidFill>
                  <a:srgbClr val="66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provoquée par un micro-organisme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bactérie, parasite, champignon</a:t>
            </a:r>
          </a:p>
          <a:p>
            <a:pPr algn="ctr" eaLnBrk="1" hangingPunct="1">
              <a:spcBef>
                <a:spcPct val="50000"/>
              </a:spcBef>
              <a:defRPr/>
            </a:pPr>
            <a:r>
              <a:rPr lang="fr-FR" altLang="fr-FR" sz="36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a:t>
            </a:r>
            <a:r>
              <a:rPr lang="fr-FR" alt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alt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parasite intracellulaire </a:t>
            </a:r>
          </a:p>
          <a:p>
            <a:pPr algn="ctr" eaLnBrk="1" hangingPunct="1">
              <a:spcBef>
                <a:spcPct val="50000"/>
              </a:spcBef>
              <a:defRPr/>
            </a:pPr>
            <a:r>
              <a:rPr lang="fr-FR" alt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obligatoire</a:t>
            </a:r>
          </a:p>
        </p:txBody>
      </p:sp>
      <p:pic>
        <p:nvPicPr>
          <p:cNvPr id="3" name="Picture 2" descr="https://upload.wikimedia.org/wikipedia/commons/5/5c/Polio_Egyptian_Stele.jpg">
            <a:extLst>
              <a:ext uri="{FF2B5EF4-FFF2-40B4-BE49-F238E27FC236}">
                <a16:creationId xmlns:a16="http://schemas.microsoft.com/office/drawing/2014/main" id="{3A2AFADD-475F-4430-B50C-830DCF535AE1}"/>
              </a:ext>
            </a:extLst>
          </p:cNvPr>
          <p:cNvPicPr>
            <a:picLocks noChangeAspect="1" noChangeArrowheads="1"/>
          </p:cNvPicPr>
          <p:nvPr/>
        </p:nvPicPr>
        <p:blipFill>
          <a:blip r:embed="rId3"/>
          <a:srcRect/>
          <a:stretch>
            <a:fillRect/>
          </a:stretch>
        </p:blipFill>
        <p:spPr bwMode="auto">
          <a:xfrm>
            <a:off x="179512" y="526320"/>
            <a:ext cx="2088232" cy="2934038"/>
          </a:xfrm>
          <a:prstGeom prst="rect">
            <a:avLst/>
          </a:prstGeom>
          <a:noFill/>
        </p:spPr>
      </p:pic>
      <p:sp>
        <p:nvSpPr>
          <p:cNvPr id="4" name="ZoneTexte 3">
            <a:extLst>
              <a:ext uri="{FF2B5EF4-FFF2-40B4-BE49-F238E27FC236}">
                <a16:creationId xmlns:a16="http://schemas.microsoft.com/office/drawing/2014/main" id="{43968EDF-17A8-4AF5-8B86-13B0D8986D22}"/>
              </a:ext>
            </a:extLst>
          </p:cNvPr>
          <p:cNvSpPr txBox="1"/>
          <p:nvPr/>
        </p:nvSpPr>
        <p:spPr>
          <a:xfrm>
            <a:off x="198453" y="3690898"/>
            <a:ext cx="2069291" cy="1754326"/>
          </a:xfrm>
          <a:prstGeom prst="rect">
            <a:avLst/>
          </a:prstGeom>
          <a:noFill/>
          <a:ln>
            <a:solidFill>
              <a:srgbClr val="FF0000"/>
            </a:solidFill>
          </a:ln>
        </p:spPr>
        <p:txBody>
          <a:bodyPr wrap="square" rtlCol="0">
            <a:spAutoFit/>
          </a:bodyPr>
          <a:lstStyle/>
          <a:p>
            <a:pPr algn="ctr"/>
            <a:r>
              <a:rPr lang="fr-FR" b="1" dirty="0">
                <a:effectLst>
                  <a:outerShdw blurRad="38100" dist="38100" dir="2700000" algn="tl">
                    <a:srgbClr val="000000">
                      <a:alpha val="43137"/>
                    </a:srgbClr>
                  </a:outerShdw>
                </a:effectLst>
                <a:latin typeface="Arial" pitchFamily="34" charset="0"/>
                <a:cs typeface="Arial" pitchFamily="34" charset="0"/>
              </a:rPr>
              <a:t>Stèle égyptienne de 1350 av J.C. représentant une victime de la poliomyélite </a:t>
            </a:r>
          </a:p>
          <a:p>
            <a:pPr algn="ctr"/>
            <a:r>
              <a:rPr lang="fr-FR" b="1" dirty="0">
                <a:effectLst>
                  <a:outerShdw blurRad="38100" dist="38100" dir="2700000" algn="tl">
                    <a:srgbClr val="000000">
                      <a:alpha val="43137"/>
                    </a:srgbClr>
                  </a:outerShdw>
                </a:effectLst>
                <a:latin typeface="Arial" pitchFamily="34" charset="0"/>
                <a:cs typeface="Arial" pitchFamily="34" charset="0"/>
              </a:rPr>
              <a:t>18</a:t>
            </a:r>
            <a:r>
              <a:rPr lang="fr-FR" b="1" baseline="30000" dirty="0">
                <a:effectLst>
                  <a:outerShdw blurRad="38100" dist="38100" dir="2700000" algn="tl">
                    <a:srgbClr val="000000">
                      <a:alpha val="43137"/>
                    </a:srgbClr>
                  </a:outerShdw>
                </a:effectLst>
                <a:latin typeface="Arial" pitchFamily="34" charset="0"/>
                <a:cs typeface="Arial" pitchFamily="34" charset="0"/>
              </a:rPr>
              <a:t>è </a:t>
            </a:r>
            <a:r>
              <a:rPr lang="fr-FR" b="1" dirty="0">
                <a:effectLst>
                  <a:outerShdw blurRad="38100" dist="38100" dir="2700000" algn="tl">
                    <a:srgbClr val="000000">
                      <a:alpha val="43137"/>
                    </a:srgbClr>
                  </a:outerShdw>
                </a:effectLst>
                <a:latin typeface="Arial" pitchFamily="34" charset="0"/>
                <a:cs typeface="Arial" pitchFamily="34" charset="0"/>
              </a:rPr>
              <a:t>Dynastie</a:t>
            </a:r>
          </a:p>
        </p:txBody>
      </p:sp>
      <p:sp>
        <p:nvSpPr>
          <p:cNvPr id="5" name="ZoneTexte 4">
            <a:extLst>
              <a:ext uri="{FF2B5EF4-FFF2-40B4-BE49-F238E27FC236}">
                <a16:creationId xmlns:a16="http://schemas.microsoft.com/office/drawing/2014/main" id="{E35912B3-1433-48F4-B710-071E96ADF617}"/>
              </a:ext>
            </a:extLst>
          </p:cNvPr>
          <p:cNvSpPr txBox="1"/>
          <p:nvPr/>
        </p:nvSpPr>
        <p:spPr>
          <a:xfrm>
            <a:off x="2956885" y="836712"/>
            <a:ext cx="5071499" cy="584775"/>
          </a:xfrm>
          <a:prstGeom prst="rect">
            <a:avLst/>
          </a:prstGeom>
          <a:solidFill>
            <a:srgbClr val="FFFFCC"/>
          </a:solidFill>
        </p:spPr>
        <p:txBody>
          <a:bodyPr wrap="square" rtlCol="0">
            <a:spAutoFit/>
          </a:bodyPr>
          <a:lstStyle/>
          <a:p>
            <a:pPr algn="ctr"/>
            <a:r>
              <a:rPr lang="fr-F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Poliomyélite : définition</a:t>
            </a:r>
          </a:p>
        </p:txBody>
      </p:sp>
      <p:sp>
        <p:nvSpPr>
          <p:cNvPr id="6" name="ZoneTexte 5">
            <a:extLst>
              <a:ext uri="{FF2B5EF4-FFF2-40B4-BE49-F238E27FC236}">
                <a16:creationId xmlns:a16="http://schemas.microsoft.com/office/drawing/2014/main" id="{FE9F0A92-17AB-4C69-AB2D-295A66C76457}"/>
              </a:ext>
            </a:extLst>
          </p:cNvPr>
          <p:cNvSpPr txBox="1"/>
          <p:nvPr/>
        </p:nvSpPr>
        <p:spPr>
          <a:xfrm>
            <a:off x="198453" y="5484425"/>
            <a:ext cx="2417385" cy="1200329"/>
          </a:xfrm>
          <a:prstGeom prst="rect">
            <a:avLst/>
          </a:prstGeom>
          <a:noFill/>
          <a:ln>
            <a:solidFill>
              <a:srgbClr val="FFFF00"/>
            </a:solidFill>
          </a:ln>
        </p:spPr>
        <p:txBody>
          <a:bodyPr wrap="square" rtlCol="0">
            <a:spAutoFit/>
          </a:bodyPr>
          <a:lstStyle/>
          <a:p>
            <a:pPr algn="ct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1943 : Traces de polio sur un squelette datant de 3400 ans avant J.C</a:t>
            </a:r>
          </a:p>
        </p:txBody>
      </p:sp>
    </p:spTree>
    <p:extLst>
      <p:ext uri="{BB962C8B-B14F-4D97-AF65-F5344CB8AC3E}">
        <p14:creationId xmlns:p14="http://schemas.microsoft.com/office/powerpoint/2010/main" val="238935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25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7D4E9-9437-403D-8BC1-44F919DBE623}"/>
              </a:ext>
            </a:extLst>
          </p:cNvPr>
          <p:cNvSpPr>
            <a:spLocks noGrp="1"/>
          </p:cNvSpPr>
          <p:nvPr>
            <p:ph type="ctrTitle"/>
          </p:nvPr>
        </p:nvSpPr>
        <p:spPr>
          <a:xfrm>
            <a:off x="2164703" y="1124744"/>
            <a:ext cx="5184576" cy="692140"/>
          </a:xfrm>
          <a:solidFill>
            <a:srgbClr val="FFFF99"/>
          </a:solidFill>
        </p:spPr>
        <p:txBody>
          <a:bodyPr>
            <a:normAutofit/>
          </a:bodyPr>
          <a:lstStyle/>
          <a:p>
            <a:pPr algn="ctr"/>
            <a:r>
              <a:rPr lang="fr-FR" sz="3600" dirty="0">
                <a:solidFill>
                  <a:srgbClr val="002060"/>
                </a:solidFill>
                <a:latin typeface="Arial" panose="020B0604020202020204" pitchFamily="34" charset="0"/>
                <a:cs typeface="Arial" panose="020B0604020202020204" pitchFamily="34" charset="0"/>
              </a:rPr>
              <a:t>Couverture vaccinale</a:t>
            </a:r>
            <a:br>
              <a:rPr lang="fr-FR" sz="800" dirty="0">
                <a:solidFill>
                  <a:srgbClr val="002060"/>
                </a:solidFill>
                <a:latin typeface="Arial" panose="020B0604020202020204" pitchFamily="34" charset="0"/>
                <a:cs typeface="Arial" panose="020B0604020202020204" pitchFamily="34" charset="0"/>
              </a:rPr>
            </a:br>
            <a:endParaRPr lang="fr-FR" sz="800" dirty="0">
              <a:solidFill>
                <a:srgbClr val="002060"/>
              </a:solidFill>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9EC63C6D-C0DA-4A49-8865-D284D4927914}"/>
              </a:ext>
            </a:extLst>
          </p:cNvPr>
          <p:cNvSpPr>
            <a:spLocks noGrp="1"/>
          </p:cNvSpPr>
          <p:nvPr>
            <p:ph type="subTitle" idx="1"/>
          </p:nvPr>
        </p:nvSpPr>
        <p:spPr>
          <a:xfrm>
            <a:off x="974646" y="2348880"/>
            <a:ext cx="7485786" cy="3528392"/>
          </a:xfrm>
        </p:spPr>
        <p:txBody>
          <a:bodyPr>
            <a:noAutofit/>
          </a:bodyPr>
          <a:lstStyle/>
          <a:p>
            <a:pPr algn="l"/>
            <a:r>
              <a:rPr lang="fr-FR"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Afrique</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Nigeria (CV = 40 %) …</a:t>
            </a:r>
          </a:p>
          <a:p>
            <a:pPr algn="l"/>
            <a:r>
              <a:rPr lang="fr-F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l"/>
            <a:r>
              <a:rPr lang="fr-FR"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Europe</a:t>
            </a: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CV est supérieure à 90 % pour 3 doses vaccinale dans tous les pays à </a:t>
            </a: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l’exception de la Roumanie (CV = 82 %) et de l’Ukraine (CV = 48 %).</a:t>
            </a:r>
          </a:p>
        </p:txBody>
      </p:sp>
    </p:spTree>
    <p:extLst>
      <p:ext uri="{BB962C8B-B14F-4D97-AF65-F5344CB8AC3E}">
        <p14:creationId xmlns:p14="http://schemas.microsoft.com/office/powerpoint/2010/main" val="3675434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0">
              <a:schemeClr val="bg2">
                <a:tint val="83000"/>
                <a:satMod val="320000"/>
              </a:schemeClr>
            </a:gs>
            <a:gs pos="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0235AA-CEE7-45A9-B9E6-14633B44D4BE}"/>
              </a:ext>
            </a:extLst>
          </p:cNvPr>
          <p:cNvSpPr txBox="1"/>
          <p:nvPr/>
        </p:nvSpPr>
        <p:spPr>
          <a:xfrm>
            <a:off x="755576" y="598329"/>
            <a:ext cx="5040560" cy="1246495"/>
          </a:xfrm>
          <a:prstGeom prst="rect">
            <a:avLst/>
          </a:prstGeom>
          <a:solidFill>
            <a:srgbClr val="FFFFCC"/>
          </a:solidFill>
          <a:ln w="28575">
            <a:solidFill>
              <a:srgbClr val="FF0000"/>
            </a:solidFill>
          </a:ln>
        </p:spPr>
        <p:txBody>
          <a:bodyPr wrap="square" rtlCol="0">
            <a:spAutoFit/>
          </a:bodyPr>
          <a:lstStyle/>
          <a:p>
            <a:pPr algn="ctr"/>
            <a:endParaRPr lang="fr-FR" sz="1100" b="1" dirty="0">
              <a:solidFill>
                <a:srgbClr val="002060"/>
              </a:solidFill>
              <a:latin typeface="Arial" panose="020B0604020202020204" pitchFamily="34" charset="0"/>
              <a:cs typeface="Arial" panose="020B0604020202020204" pitchFamily="34" charset="0"/>
            </a:endParaRPr>
          </a:p>
          <a:p>
            <a:pPr algn="ctr"/>
            <a:r>
              <a:rPr lang="fr-FR" sz="2800" b="1" dirty="0">
                <a:solidFill>
                  <a:srgbClr val="002060"/>
                </a:solidFill>
                <a:latin typeface="Arial" panose="020B0604020202020204" pitchFamily="34" charset="0"/>
                <a:cs typeface="Arial" panose="020B0604020202020204" pitchFamily="34" charset="0"/>
              </a:rPr>
              <a:t>Quelle stratégie pour éradiquer la poliomyélite ?</a:t>
            </a:r>
          </a:p>
          <a:p>
            <a:pPr algn="ctr"/>
            <a:endParaRPr lang="fr-FR" sz="800" b="1" dirty="0">
              <a:solidFill>
                <a:srgbClr val="00206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9E370738-272C-434E-83CF-1F51CD6349E3}"/>
              </a:ext>
            </a:extLst>
          </p:cNvPr>
          <p:cNvSpPr txBox="1"/>
          <p:nvPr/>
        </p:nvSpPr>
        <p:spPr>
          <a:xfrm>
            <a:off x="539552" y="2204864"/>
            <a:ext cx="7992888" cy="4324261"/>
          </a:xfrm>
          <a:prstGeom prst="rect">
            <a:avLst/>
          </a:prstGeom>
          <a:noFill/>
        </p:spPr>
        <p:txBody>
          <a:bodyPr wrap="square" rtlCol="0">
            <a:spAutoFit/>
          </a:bodyPr>
          <a:lstStyle/>
          <a:p>
            <a:pPr marL="285750" indent="-285750">
              <a:buFontTx/>
              <a:buChar char="-"/>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Continuer la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vaccination</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les rappels) de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tous</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les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enfants</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interrompre la chaîne de transmission</a:t>
            </a:r>
          </a:p>
          <a:p>
            <a:pPr marL="285750" indent="-285750">
              <a:buFontTx/>
              <a:buChar char="-"/>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Objectif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95 % d’enfants vaccinés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(vaccin oral) → immunité collective </a:t>
            </a:r>
          </a:p>
          <a:p>
            <a:pPr marL="285750" indent="-285750">
              <a:buFontTx/>
              <a:buChar char="-"/>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Assurer une gestion correcte de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fr-FR" sz="2400" b="1" u="sng"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eau</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des </a:t>
            </a:r>
            <a:r>
              <a:rPr lang="fr-FR" sz="2400" b="1" u="sng"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égouts</a:t>
            </a:r>
          </a:p>
          <a:p>
            <a:pPr marL="285750" indent="-285750">
              <a:buFontTx/>
              <a:buChar char="-"/>
            </a:pP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Eviter les infections intestinales</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chez les enfants</a:t>
            </a:r>
          </a:p>
          <a:p>
            <a:pPr marL="285750" indent="-285750">
              <a:buFontTx/>
              <a:buChar char="-"/>
            </a:pP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Convaincre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 la vaccination est la meilleure stratégie pour arrêter une épidémie de polio</a:t>
            </a:r>
          </a:p>
          <a:p>
            <a:pPr marL="285750" indent="-285750">
              <a:buFontTx/>
              <a:buChar char="-"/>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Nommer la «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personne appropriée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dans les PED pour donner un suivi à la vaccination</a:t>
            </a:r>
          </a:p>
          <a:p>
            <a:pPr marL="285750" indent="-285750">
              <a:buFontTx/>
              <a:buChar char="-"/>
            </a:pPr>
            <a:endParaRPr lang="fr-FR" sz="1100" b="1" dirty="0">
              <a:latin typeface="Arial" panose="020B0604020202020204" pitchFamily="34" charset="0"/>
              <a:cs typeface="Arial" panose="020B0604020202020204" pitchFamily="34" charset="0"/>
            </a:endParaRPr>
          </a:p>
          <a:p>
            <a:pPr algn="ct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Priorité d’action de l’OMS</a:t>
            </a:r>
          </a:p>
        </p:txBody>
      </p:sp>
      <p:pic>
        <p:nvPicPr>
          <p:cNvPr id="3074" name="Picture 2" descr="Au Pakistan, une femme donne le vaccin oral contre la poliomyélite à un jeune enfant">
            <a:extLst>
              <a:ext uri="{FF2B5EF4-FFF2-40B4-BE49-F238E27FC236}">
                <a16:creationId xmlns:a16="http://schemas.microsoft.com/office/drawing/2014/main" id="{C5321A73-3FEF-496F-ACE5-0CFF7AAD1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51317"/>
            <a:ext cx="2779886" cy="185325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8022BAE9-082C-4D80-9AB9-CB988395CC05}"/>
              </a:ext>
            </a:extLst>
          </p:cNvPr>
          <p:cNvSpPr>
            <a:spLocks noGrp="1"/>
          </p:cNvSpPr>
          <p:nvPr>
            <p:ph type="sldNum" sz="quarter" idx="12"/>
          </p:nvPr>
        </p:nvSpPr>
        <p:spPr/>
        <p:txBody>
          <a:bodyPr/>
          <a:lstStyle/>
          <a:p>
            <a:fld id="{18C32EC4-97F9-4319-A0AE-0AAF1E411A18}" type="slidenum">
              <a:rPr lang="fr-FR" smtClean="0"/>
              <a:pPr/>
              <a:t>31</a:t>
            </a:fld>
            <a:endParaRPr lang="fr-FR"/>
          </a:p>
        </p:txBody>
      </p:sp>
      <p:sp>
        <p:nvSpPr>
          <p:cNvPr id="2" name="Espace réservé du pied de page 1">
            <a:extLst>
              <a:ext uri="{FF2B5EF4-FFF2-40B4-BE49-F238E27FC236}">
                <a16:creationId xmlns:a16="http://schemas.microsoft.com/office/drawing/2014/main" id="{5E37F418-1123-488D-859D-17A76B715011}"/>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499761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5" name="ZoneTexte 4"/>
          <p:cNvSpPr txBox="1"/>
          <p:nvPr/>
        </p:nvSpPr>
        <p:spPr>
          <a:xfrm>
            <a:off x="483504" y="836712"/>
            <a:ext cx="8176992" cy="3985706"/>
          </a:xfrm>
          <a:prstGeom prst="rect">
            <a:avLst/>
          </a:prstGeom>
          <a:solidFill>
            <a:srgbClr val="FFFFCC"/>
          </a:solidFill>
          <a:ln>
            <a:solidFill>
              <a:srgbClr val="FF0000"/>
            </a:solidFill>
          </a:ln>
        </p:spPr>
        <p:txBody>
          <a:bodyPr wrap="square" rtlCol="0">
            <a:spAutoFit/>
          </a:bodyPr>
          <a:lstStyle/>
          <a:p>
            <a:endParaRPr lang="fr-FR" sz="1100" b="1" i="1" dirty="0">
              <a:solidFill>
                <a:srgbClr val="002060"/>
              </a:solidFill>
              <a:latin typeface="Arial" panose="020B0604020202020204" pitchFamily="34" charset="0"/>
              <a:cs typeface="Arial" pitchFamily="34" charset="0"/>
            </a:endParaRPr>
          </a:p>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Endémie de virus polio sauvage de type 1 : Pakistan et Afghanistan</a:t>
            </a:r>
          </a:p>
          <a:p>
            <a:pPr algn="ctr"/>
            <a:endParaRPr lang="fr-FR" sz="1200" b="1" dirty="0">
              <a:solidFill>
                <a:srgbClr val="002060"/>
              </a:solidFill>
              <a:latin typeface="Arial" panose="020B0604020202020204" pitchFamily="34" charset="0"/>
              <a:cs typeface="Arial" pitchFamily="34" charset="0"/>
            </a:endParaRPr>
          </a:p>
          <a:p>
            <a:pPr algn="ctr"/>
            <a:r>
              <a:rPr lang="fr-FR"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Plusieurs pays font l’objet de vigilances particulières dont </a:t>
            </a:r>
            <a:r>
              <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l’Ukraine, Madagascar, Kenya, Somalie, Nigéria,</a:t>
            </a:r>
            <a:r>
              <a:rPr lang="fr-FR" sz="20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Cameroun, Niger, Tchad, République centrafricaine, Syrie et République Démocratique du Congo</a:t>
            </a:r>
          </a:p>
          <a:p>
            <a:pPr algn="ctr"/>
            <a:endParaRPr lang="fr-FR" sz="9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poliovirus sauvage de type 2 a été déclaré éradiqué fin 2015 </a:t>
            </a:r>
          </a:p>
          <a:p>
            <a:pPr algn="ctr"/>
            <a:r>
              <a:rPr lang="fr-FR"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Aucun cas de poliovirus de type 3 depuis 2012</a:t>
            </a:r>
          </a:p>
          <a:p>
            <a:pPr algn="ctr"/>
            <a:endParaRPr lang="fr-FR" sz="9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virus polio sauvage de type 1 et les virus polio vaccinaux virulents peuvent circuler</a:t>
            </a:r>
          </a:p>
          <a:p>
            <a:pPr algn="ctr"/>
            <a:endParaRPr lang="fr-FR" sz="800" b="1" dirty="0">
              <a:solidFill>
                <a:srgbClr val="002060"/>
              </a:solidFill>
              <a:latin typeface="Arial" panose="020B0604020202020204" pitchFamily="34" charset="0"/>
              <a:cs typeface="Arial" pitchFamily="34" charset="0"/>
            </a:endParaRPr>
          </a:p>
        </p:txBody>
      </p:sp>
      <p:sp>
        <p:nvSpPr>
          <p:cNvPr id="2" name="ZoneTexte 1">
            <a:extLst>
              <a:ext uri="{FF2B5EF4-FFF2-40B4-BE49-F238E27FC236}">
                <a16:creationId xmlns:a16="http://schemas.microsoft.com/office/drawing/2014/main" id="{B28E0726-3A3C-429C-9747-B274B7259585}"/>
              </a:ext>
            </a:extLst>
          </p:cNvPr>
          <p:cNvSpPr txBox="1"/>
          <p:nvPr/>
        </p:nvSpPr>
        <p:spPr>
          <a:xfrm>
            <a:off x="575556" y="5085184"/>
            <a:ext cx="7992888" cy="1107996"/>
          </a:xfrm>
          <a:prstGeom prst="rect">
            <a:avLst/>
          </a:prstGeom>
          <a:noFill/>
        </p:spPr>
        <p:txBody>
          <a:bodyPr wrap="square" rtlCol="0">
            <a:spAutoFit/>
          </a:bodyPr>
          <a:lstStyle/>
          <a:p>
            <a:pPr algn="ctr"/>
            <a:r>
              <a:rPr lang="fr-FR" sz="2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Echantillons environnementaux positifs</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observés à Mogadishu en Somalie, à Nairobi au Kenya, en Afghanistan, au Pakistan et au Nigéria</a:t>
            </a:r>
          </a:p>
        </p:txBody>
      </p:sp>
    </p:spTree>
    <p:extLst>
      <p:ext uri="{BB962C8B-B14F-4D97-AF65-F5344CB8AC3E}">
        <p14:creationId xmlns:p14="http://schemas.microsoft.com/office/powerpoint/2010/main" val="856136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FFFF99"/>
            </a:gs>
            <a:gs pos="25000">
              <a:schemeClr val="bg2"/>
            </a:gs>
            <a:gs pos="96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7943AFC-D2F0-41B7-B77D-AE090664739A}"/>
              </a:ext>
            </a:extLst>
          </p:cNvPr>
          <p:cNvSpPr>
            <a:spLocks noGrp="1"/>
          </p:cNvSpPr>
          <p:nvPr>
            <p:ph type="subTitle" idx="1"/>
          </p:nvPr>
        </p:nvSpPr>
        <p:spPr>
          <a:xfrm>
            <a:off x="611560" y="476672"/>
            <a:ext cx="7992888" cy="5976664"/>
          </a:xfrm>
          <a:solidFill>
            <a:srgbClr val="002060"/>
          </a:solidFill>
        </p:spPr>
        <p:txBody>
          <a:bodyPr>
            <a:normAutofit fontScale="92500" lnSpcReduction="10000"/>
          </a:bodyPr>
          <a:lstStyle/>
          <a:p>
            <a:pPr algn="ctr"/>
            <a:endParaRPr lang="fr-FR" sz="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Quoi faire dans un monde sans poliomyélite ?</a:t>
            </a:r>
          </a:p>
          <a:p>
            <a:pPr algn="ctr"/>
            <a:endParaRPr lang="fr-FR" sz="11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8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L’éradication de la maladie n’est pas l’éradication du virus</a:t>
            </a:r>
          </a:p>
          <a:p>
            <a:pPr algn="ctr"/>
            <a:endParaRPr lang="fr-FR"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Continuer à vacciner la population pédiatrique mondiale et maintenir à la fois des taux de couverture vaccinale élevés avec le vaccin polio oral inactivé </a:t>
            </a:r>
          </a:p>
          <a:p>
            <a:pPr algn="ctr"/>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L’OMS prévoit à l’horizon 2023 de généraliser l’utilisation du </a:t>
            </a:r>
            <a:r>
              <a:rPr lang="fr-FR" b="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vaccin injectable</a:t>
            </a:r>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de retirer complètement le vaccin oral de la circulation</a:t>
            </a:r>
          </a:p>
          <a:p>
            <a:pPr algn="ctr"/>
            <a:endParaRPr lang="fr-FR"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30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Continuer à améliorer la gestion de l’eau</a:t>
            </a:r>
          </a:p>
          <a:p>
            <a:pPr algn="ctr"/>
            <a:endParaRPr lang="fr-FR" sz="30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010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5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5" name="ZoneTexte 4"/>
          <p:cNvSpPr txBox="1"/>
          <p:nvPr/>
        </p:nvSpPr>
        <p:spPr>
          <a:xfrm>
            <a:off x="3000364" y="2204864"/>
            <a:ext cx="3143272" cy="1569660"/>
          </a:xfrm>
          <a:prstGeom prst="rect">
            <a:avLst/>
          </a:prstGeom>
          <a:noFill/>
          <a:ln w="38100">
            <a:solidFill>
              <a:srgbClr val="FF0000"/>
            </a:solidFill>
          </a:ln>
        </p:spPr>
        <p:txBody>
          <a:bodyPr wrap="square" rtlCol="0">
            <a:spAutoFit/>
          </a:bodyPr>
          <a:lstStyle/>
          <a:p>
            <a:pPr algn="ctr"/>
            <a:r>
              <a:rPr lang="fr-F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1988 : Initiative mondiale pour l’éradication de la poliomyélite (IMEP)</a:t>
            </a:r>
            <a:endParaRPr lang="fr-FR" sz="2400" b="1" dirty="0">
              <a:effectLst>
                <a:outerShdw blurRad="38100" dist="38100" dir="2700000" algn="tl">
                  <a:srgbClr val="000000">
                    <a:alpha val="43137"/>
                  </a:srgbClr>
                </a:outerShdw>
              </a:effectLst>
            </a:endParaRPr>
          </a:p>
        </p:txBody>
      </p:sp>
      <p:pic>
        <p:nvPicPr>
          <p:cNvPr id="7" name="Picture 2" descr="http://www.endpolio.org/sites/all/themes/endpolio/logo.png"/>
          <p:cNvPicPr>
            <a:picLocks noChangeAspect="1" noChangeArrowheads="1"/>
          </p:cNvPicPr>
          <p:nvPr/>
        </p:nvPicPr>
        <p:blipFill>
          <a:blip r:embed="rId3"/>
          <a:srcRect/>
          <a:stretch>
            <a:fillRect/>
          </a:stretch>
        </p:blipFill>
        <p:spPr bwMode="auto">
          <a:xfrm>
            <a:off x="2643174" y="4221088"/>
            <a:ext cx="3857652" cy="918489"/>
          </a:xfrm>
          <a:prstGeom prst="rect">
            <a:avLst/>
          </a:prstGeom>
          <a:noFill/>
          <a:ln>
            <a:solidFill>
              <a:schemeClr val="tx1"/>
            </a:solidFill>
          </a:ln>
        </p:spPr>
      </p:pic>
      <p:sp>
        <p:nvSpPr>
          <p:cNvPr id="10" name="Ellipse 9"/>
          <p:cNvSpPr/>
          <p:nvPr/>
        </p:nvSpPr>
        <p:spPr>
          <a:xfrm>
            <a:off x="775181" y="2786058"/>
            <a:ext cx="1357322" cy="10001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2060"/>
                </a:solidFill>
                <a:latin typeface="Arial" pitchFamily="34" charset="0"/>
                <a:cs typeface="Arial" pitchFamily="34" charset="0"/>
              </a:rPr>
              <a:t>OMS</a:t>
            </a:r>
          </a:p>
        </p:txBody>
      </p:sp>
      <p:sp>
        <p:nvSpPr>
          <p:cNvPr id="12" name="Ellipse 11"/>
          <p:cNvSpPr/>
          <p:nvPr/>
        </p:nvSpPr>
        <p:spPr>
          <a:xfrm>
            <a:off x="6455038" y="1621390"/>
            <a:ext cx="1357322" cy="8382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2060"/>
                </a:solidFill>
                <a:latin typeface="Arial" pitchFamily="34" charset="0"/>
                <a:cs typeface="Arial" pitchFamily="34" charset="0"/>
              </a:rPr>
              <a:t>CDC</a:t>
            </a:r>
          </a:p>
        </p:txBody>
      </p:sp>
      <p:sp>
        <p:nvSpPr>
          <p:cNvPr id="13" name="Ellipse 12"/>
          <p:cNvSpPr/>
          <p:nvPr/>
        </p:nvSpPr>
        <p:spPr>
          <a:xfrm>
            <a:off x="143414" y="1492764"/>
            <a:ext cx="2628386" cy="10001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2060"/>
                </a:solidFill>
                <a:latin typeface="Arial" pitchFamily="34" charset="0"/>
                <a:cs typeface="Arial" pitchFamily="34" charset="0"/>
              </a:rPr>
              <a:t>Fondation Bill &amp; Melinda Gates </a:t>
            </a:r>
          </a:p>
        </p:txBody>
      </p:sp>
      <p:sp>
        <p:nvSpPr>
          <p:cNvPr id="14" name="Ellipse 13"/>
          <p:cNvSpPr/>
          <p:nvPr/>
        </p:nvSpPr>
        <p:spPr>
          <a:xfrm>
            <a:off x="6858016" y="2786058"/>
            <a:ext cx="1890448" cy="10001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2060"/>
                </a:solidFill>
                <a:latin typeface="Arial" pitchFamily="34" charset="0"/>
                <a:cs typeface="Arial" pitchFamily="34" charset="0"/>
              </a:rPr>
              <a:t>UNICEF</a:t>
            </a:r>
          </a:p>
        </p:txBody>
      </p:sp>
      <p:sp>
        <p:nvSpPr>
          <p:cNvPr id="9" name="Flèche vers le haut 8"/>
          <p:cNvSpPr/>
          <p:nvPr/>
        </p:nvSpPr>
        <p:spPr>
          <a:xfrm rot="18885372">
            <a:off x="2019069" y="3717020"/>
            <a:ext cx="357190" cy="857256"/>
          </a:xfrm>
          <a:prstGeom prst="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haut 10"/>
          <p:cNvSpPr/>
          <p:nvPr/>
        </p:nvSpPr>
        <p:spPr>
          <a:xfrm rot="2210843">
            <a:off x="6764883" y="3666501"/>
            <a:ext cx="357190" cy="857256"/>
          </a:xfrm>
          <a:prstGeom prst="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haut 14"/>
          <p:cNvSpPr/>
          <p:nvPr/>
        </p:nvSpPr>
        <p:spPr>
          <a:xfrm rot="8097377">
            <a:off x="2571736" y="2252813"/>
            <a:ext cx="357190" cy="546981"/>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rot="13063995">
            <a:off x="6241607" y="2397868"/>
            <a:ext cx="357190" cy="546981"/>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rot="5400000">
            <a:off x="2405402" y="3048352"/>
            <a:ext cx="357190" cy="546981"/>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haut 17"/>
          <p:cNvSpPr/>
          <p:nvPr/>
        </p:nvSpPr>
        <p:spPr>
          <a:xfrm rot="16200000">
            <a:off x="6334492" y="3048352"/>
            <a:ext cx="357190" cy="546981"/>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4" descr="GPEI"/>
          <p:cNvPicPr>
            <a:picLocks noChangeAspect="1" noChangeArrowheads="1"/>
          </p:cNvPicPr>
          <p:nvPr/>
        </p:nvPicPr>
        <p:blipFill>
          <a:blip r:embed="rId4"/>
          <a:srcRect/>
          <a:stretch>
            <a:fillRect/>
          </a:stretch>
        </p:blipFill>
        <p:spPr bwMode="auto">
          <a:xfrm>
            <a:off x="5476400" y="602682"/>
            <a:ext cx="3200056" cy="594070"/>
          </a:xfrm>
          <a:prstGeom prst="rect">
            <a:avLst/>
          </a:prstGeom>
          <a:solidFill>
            <a:schemeClr val="tx1"/>
          </a:solidFill>
        </p:spPr>
      </p:pic>
      <p:sp>
        <p:nvSpPr>
          <p:cNvPr id="20" name="ZoneTexte 19"/>
          <p:cNvSpPr txBox="1"/>
          <p:nvPr/>
        </p:nvSpPr>
        <p:spPr>
          <a:xfrm>
            <a:off x="899592" y="5373216"/>
            <a:ext cx="7381484" cy="830997"/>
          </a:xfrm>
          <a:prstGeom prst="rect">
            <a:avLst/>
          </a:prstGeom>
          <a:noFill/>
          <a:ln w="38100">
            <a:solidFill>
              <a:srgbClr val="FFFF00"/>
            </a:solidFill>
          </a:ln>
        </p:spPr>
        <p:txBody>
          <a:bodyPr wrap="square" rtlCol="0">
            <a:spAutoFit/>
          </a:bodyPr>
          <a:lstStyle/>
          <a:p>
            <a:pPr algn="ctr"/>
            <a:r>
              <a:rPr lang="fr-FR" sz="2400" b="1" dirty="0">
                <a:effectLst>
                  <a:outerShdw blurRad="38100" dist="38100" dir="2700000" algn="tl">
                    <a:srgbClr val="000000">
                      <a:alpha val="43137"/>
                    </a:srgbClr>
                  </a:outerShdw>
                </a:effectLst>
                <a:latin typeface="Arial" pitchFamily="34" charset="0"/>
                <a:cs typeface="Arial" pitchFamily="34" charset="0"/>
              </a:rPr>
              <a:t>1,9 milliard de dollars consacrés par le R. I. pour financer l’éradication de la polio  de 1985 à 2016</a:t>
            </a:r>
          </a:p>
        </p:txBody>
      </p:sp>
      <p:sp>
        <p:nvSpPr>
          <p:cNvPr id="2" name="Rectangle : coins arrondis 1">
            <a:extLst>
              <a:ext uri="{FF2B5EF4-FFF2-40B4-BE49-F238E27FC236}">
                <a16:creationId xmlns:a16="http://schemas.microsoft.com/office/drawing/2014/main" id="{21DC1DF9-E1E0-42E6-A349-97F3C0A609BB}"/>
              </a:ext>
            </a:extLst>
          </p:cNvPr>
          <p:cNvSpPr/>
          <p:nvPr/>
        </p:nvSpPr>
        <p:spPr>
          <a:xfrm>
            <a:off x="1151620" y="411219"/>
            <a:ext cx="3240360" cy="57606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Financement</a:t>
            </a:r>
          </a:p>
        </p:txBody>
      </p:sp>
      <p:sp>
        <p:nvSpPr>
          <p:cNvPr id="3" name="ZoneTexte 2">
            <a:extLst>
              <a:ext uri="{FF2B5EF4-FFF2-40B4-BE49-F238E27FC236}">
                <a16:creationId xmlns:a16="http://schemas.microsoft.com/office/drawing/2014/main" id="{5F70D77C-F29C-470A-AEE4-4EF66B870061}"/>
              </a:ext>
            </a:extLst>
          </p:cNvPr>
          <p:cNvSpPr txBox="1"/>
          <p:nvPr/>
        </p:nvSpPr>
        <p:spPr>
          <a:xfrm>
            <a:off x="1296505" y="6309320"/>
            <a:ext cx="6443847" cy="369332"/>
          </a:xfrm>
          <a:prstGeom prst="rect">
            <a:avLst/>
          </a:prstGeom>
          <a:noFill/>
        </p:spPr>
        <p:txBody>
          <a:bodyPr wrap="square" rtlCol="0">
            <a:spAutoFit/>
          </a:bodyPr>
          <a:lstStyle/>
          <a:p>
            <a:pPr algn="ctr"/>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OMS et UNICEF : partenaires opérationnels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2060"/>
            </a:gs>
            <a:gs pos="100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EF779A-F6EA-4D67-AFA8-90C163FEB293}"/>
              </a:ext>
            </a:extLst>
          </p:cNvPr>
          <p:cNvPicPr>
            <a:picLocks noChangeAspect="1"/>
          </p:cNvPicPr>
          <p:nvPr/>
        </p:nvPicPr>
        <p:blipFill>
          <a:blip r:embed="rId2"/>
          <a:stretch>
            <a:fillRect/>
          </a:stretch>
        </p:blipFill>
        <p:spPr>
          <a:xfrm>
            <a:off x="776788" y="1584760"/>
            <a:ext cx="7539628" cy="3756648"/>
          </a:xfrm>
          <a:prstGeom prst="rect">
            <a:avLst/>
          </a:prstGeom>
          <a:ln w="28575">
            <a:solidFill>
              <a:srgbClr val="FF0000"/>
            </a:solidFill>
          </a:ln>
        </p:spPr>
      </p:pic>
      <p:pic>
        <p:nvPicPr>
          <p:cNvPr id="5" name="Image 4">
            <a:extLst>
              <a:ext uri="{FF2B5EF4-FFF2-40B4-BE49-F238E27FC236}">
                <a16:creationId xmlns:a16="http://schemas.microsoft.com/office/drawing/2014/main" id="{E12A2873-7E79-4208-B946-3C5EB04A6BA2}"/>
              </a:ext>
            </a:extLst>
          </p:cNvPr>
          <p:cNvPicPr>
            <a:picLocks noChangeAspect="1"/>
          </p:cNvPicPr>
          <p:nvPr/>
        </p:nvPicPr>
        <p:blipFill>
          <a:blip r:embed="rId3"/>
          <a:stretch>
            <a:fillRect/>
          </a:stretch>
        </p:blipFill>
        <p:spPr>
          <a:xfrm>
            <a:off x="770057" y="5672164"/>
            <a:ext cx="7460633" cy="781172"/>
          </a:xfrm>
          <a:prstGeom prst="rect">
            <a:avLst/>
          </a:prstGeom>
          <a:ln w="28575">
            <a:solidFill>
              <a:srgbClr val="FF0000"/>
            </a:solidFill>
          </a:ln>
        </p:spPr>
      </p:pic>
      <p:sp>
        <p:nvSpPr>
          <p:cNvPr id="6" name="ZoneTexte 5">
            <a:extLst>
              <a:ext uri="{FF2B5EF4-FFF2-40B4-BE49-F238E27FC236}">
                <a16:creationId xmlns:a16="http://schemas.microsoft.com/office/drawing/2014/main" id="{07C56108-E745-47E3-9935-987DC5E925B7}"/>
              </a:ext>
            </a:extLst>
          </p:cNvPr>
          <p:cNvSpPr txBox="1"/>
          <p:nvPr/>
        </p:nvSpPr>
        <p:spPr>
          <a:xfrm>
            <a:off x="1583668" y="669229"/>
            <a:ext cx="5976664" cy="584775"/>
          </a:xfrm>
          <a:prstGeom prst="rect">
            <a:avLst/>
          </a:prstGeom>
          <a:noFill/>
        </p:spPr>
        <p:txBody>
          <a:bodyPr wrap="square" rtlCol="0">
            <a:spAutoFit/>
          </a:bodyPr>
          <a:lstStyle/>
          <a:p>
            <a:pPr algn="ct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Projet 2019 – 2023 : 5,1 mds $</a:t>
            </a:r>
          </a:p>
        </p:txBody>
      </p:sp>
    </p:spTree>
    <p:extLst>
      <p:ext uri="{BB962C8B-B14F-4D97-AF65-F5344CB8AC3E}">
        <p14:creationId xmlns:p14="http://schemas.microsoft.com/office/powerpoint/2010/main" val="1599225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2060"/>
            </a:gs>
            <a:gs pos="100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E5114-7D2F-41B1-8AE8-CF3E972DB62E}"/>
              </a:ext>
            </a:extLst>
          </p:cNvPr>
          <p:cNvSpPr>
            <a:spLocks noGrp="1"/>
          </p:cNvSpPr>
          <p:nvPr>
            <p:ph type="ctrTitle"/>
          </p:nvPr>
        </p:nvSpPr>
        <p:spPr>
          <a:xfrm>
            <a:off x="1331640" y="980728"/>
            <a:ext cx="6480720" cy="720081"/>
          </a:xfrm>
          <a:solidFill>
            <a:srgbClr val="FFFF99"/>
          </a:solidFill>
          <a:ln w="28575">
            <a:solidFill>
              <a:srgbClr val="FF0000"/>
            </a:solidFill>
          </a:ln>
        </p:spPr>
        <p:txBody>
          <a:bodyPr>
            <a:normAutofit fontScale="90000"/>
          </a:bodyPr>
          <a:lstStyle/>
          <a:p>
            <a:pPr algn="ctr"/>
            <a:r>
              <a:rPr lang="fr-FR" sz="4000" dirty="0">
                <a:solidFill>
                  <a:srgbClr val="002060"/>
                </a:solidFill>
                <a:latin typeface="Arial" panose="020B0604020202020204" pitchFamily="34" charset="0"/>
                <a:cs typeface="Arial" panose="020B0604020202020204" pitchFamily="34" charset="0"/>
              </a:rPr>
              <a:t>Objectif du R.I. en 2019/2020 </a:t>
            </a:r>
            <a:br>
              <a:rPr lang="fr-FR" sz="800" dirty="0">
                <a:solidFill>
                  <a:srgbClr val="002060"/>
                </a:solidFill>
                <a:latin typeface="Arial" panose="020B0604020202020204" pitchFamily="34" charset="0"/>
                <a:cs typeface="Arial" panose="020B0604020202020204" pitchFamily="34" charset="0"/>
              </a:rPr>
            </a:br>
            <a:endParaRPr lang="fr-FR" sz="800" dirty="0">
              <a:solidFill>
                <a:srgbClr val="002060"/>
              </a:solidFill>
              <a:latin typeface="Arial" panose="020B0604020202020204" pitchFamily="34" charset="0"/>
              <a:cs typeface="Arial" panose="020B0604020202020204" pitchFamily="34" charset="0"/>
            </a:endParaRPr>
          </a:p>
        </p:txBody>
      </p:sp>
      <p:sp>
        <p:nvSpPr>
          <p:cNvPr id="5" name="Rectangle : coins arrondis 4">
            <a:extLst>
              <a:ext uri="{FF2B5EF4-FFF2-40B4-BE49-F238E27FC236}">
                <a16:creationId xmlns:a16="http://schemas.microsoft.com/office/drawing/2014/main" id="{14B2FA00-4752-426D-9A72-93D7A369CF4F}"/>
              </a:ext>
            </a:extLst>
          </p:cNvPr>
          <p:cNvSpPr/>
          <p:nvPr/>
        </p:nvSpPr>
        <p:spPr>
          <a:xfrm>
            <a:off x="1888164" y="2132856"/>
            <a:ext cx="5276124" cy="897570"/>
          </a:xfrm>
          <a:prstGeom prst="roundRect">
            <a:avLst/>
          </a:prstGeom>
          <a:solidFill>
            <a:srgbClr val="00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Lever 50 millions $</a:t>
            </a:r>
          </a:p>
        </p:txBody>
      </p:sp>
      <p:sp>
        <p:nvSpPr>
          <p:cNvPr id="3" name="Rectangle : coins arrondis 2">
            <a:extLst>
              <a:ext uri="{FF2B5EF4-FFF2-40B4-BE49-F238E27FC236}">
                <a16:creationId xmlns:a16="http://schemas.microsoft.com/office/drawing/2014/main" id="{D3EC3419-8567-490B-AE98-7F96EE517A33}"/>
              </a:ext>
            </a:extLst>
          </p:cNvPr>
          <p:cNvSpPr/>
          <p:nvPr/>
        </p:nvSpPr>
        <p:spPr>
          <a:xfrm>
            <a:off x="1475656" y="3501008"/>
            <a:ext cx="6206180" cy="1656184"/>
          </a:xfrm>
          <a:prstGeom prst="roundRect">
            <a:avLst/>
          </a:prstGeom>
          <a:solidFill>
            <a:srgbClr val="FFFF99"/>
          </a:solidFill>
          <a:ln w="28575">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le R.I. collecte 50 millions $ la Fondation Bill et Melinda Gates donnera 150 million $</a:t>
            </a:r>
          </a:p>
          <a:p>
            <a:pPr algn="ctr"/>
            <a:endParaRPr lang="fr-FR" sz="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2" descr="Résultat de recherche d'images pour &quot;fondation bill et melinda gates&quot;">
            <a:extLst>
              <a:ext uri="{FF2B5EF4-FFF2-40B4-BE49-F238E27FC236}">
                <a16:creationId xmlns:a16="http://schemas.microsoft.com/office/drawing/2014/main" id="{8BD9468E-829A-434E-8FEF-EE878115B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855" y="5373216"/>
            <a:ext cx="1013073" cy="101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0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1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p:cNvSpPr txBox="1"/>
          <p:nvPr/>
        </p:nvSpPr>
        <p:spPr>
          <a:xfrm>
            <a:off x="514792" y="4243297"/>
            <a:ext cx="5884426" cy="1738938"/>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 all children anywhere in the country can be reached.“</a:t>
            </a:r>
          </a:p>
          <a:p>
            <a:pPr algn="ctr"/>
            <a:endParaRPr lang="en-US" sz="1100" b="1" dirty="0">
              <a:effectLst>
                <a:outerShdw blurRad="38100" dist="38100" dir="2700000" algn="tl">
                  <a:srgbClr val="000000">
                    <a:alpha val="43137"/>
                  </a:srgbClr>
                </a:outerShdw>
              </a:effectLst>
              <a:latin typeface="Arial" pitchFamily="34" charset="0"/>
              <a:cs typeface="Arial" pitchFamily="34" charset="0"/>
            </a:endParaRPr>
          </a:p>
          <a:p>
            <a:pPr algn="ctr"/>
            <a:r>
              <a:rPr lang="en-US" sz="3200" b="1" dirty="0">
                <a:effectLst>
                  <a:outerShdw blurRad="38100" dist="38100" dir="2700000" algn="tl">
                    <a:srgbClr val="000000">
                      <a:alpha val="43137"/>
                    </a:srgbClr>
                  </a:outerShdw>
                </a:effectLst>
                <a:latin typeface="Arial" pitchFamily="34" charset="0"/>
                <a:cs typeface="Arial" pitchFamily="34" charset="0"/>
              </a:rPr>
              <a:t>Eradication 2023 ? Why not ?</a:t>
            </a:r>
          </a:p>
        </p:txBody>
      </p:sp>
      <p:sp>
        <p:nvSpPr>
          <p:cNvPr id="2050" name="AutoShape 2" descr="data:image/png;base64,iVBORw0KGgoAAAANSUhEUgAAABQAAAALCAYAAAB/Ca1DAAABDklEQVQokc2SPyuFYRiHr9+TTtIZJMNJkmShSD6BQSwmRpPZbPIxzAabT6CwyWw0SCfT6WQwnMEgPZfBmfS+xeYe77qu+08/+O+VpmatdQ7oJemqH0negQ7QBSqAOiilPP9kS5OwlDJIMgCGwDSwATwB6+pbkrsmWatwXFvAZpIecKdeqFdJ5tROG9QorLXOA0vqsfqpnie5TbIN7AKntdblJnaiZdCOegkcJllRr4EDYFFdSHKUpP8XYXe8/Ym6Cqypb8AF3798TVJ/fXKSUZIRMA/0k7wAZ0lugAd1X51sZJua6hSwpTKOzCOwB9yr/VLKZ8tlrTnsJZlVR0lm1PckU8AI6KiTSYZJhj/ZL1zued9Kp28w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data:image/png;base64,iVBORw0KGgoAAAANSUhEUgAAABQAAAALCAYAAAB/Ca1DAAABDklEQVQokc2SPyuFYRiHr9+TTtIZJMNJkmShSD6BQSwmRpPZbPIxzAabT6CwyWw0SCfT6WQwnMEgPZfBmfS+xeYe77qu+08/+O+VpmatdQ7oJemqH0negQ7QBSqAOiilPP9kS5OwlDJIMgCGwDSwATwB6+pbkrsmWatwXFvAZpIecKdeqFdJ5tROG9QorLXOA0vqsfqpnie5TbIN7AKntdblJnaiZdCOegkcJllRr4EDYFFdSHKUpP8XYXe8/Ym6Cqypb8AF3798TVJ/fXKSUZIRMA/0k7wAZ0lugAd1X51sZJua6hSwpTKOzCOwB9yr/VLKZ8tlrTnsJZlVR0lm1PckU8AI6KiTSYZJhj/ZL1zued9Kp28w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png;base64,iVBORw0KGgoAAAANSUhEUgAAABQAAAALCAYAAAB/Ca1DAAABDklEQVQokc2SPyuFYRiHr9+TTtIZJMNJkmShSD6BQSwmRpPZbPIxzAabT6CwyWw0SCfT6WQwnMEgPZfBmfS+xeYe77qu+08/+O+VpmatdQ7oJemqH0negQ7QBSqAOiilPP9kS5OwlDJIMgCGwDSwATwB6+pbkrsmWatwXFvAZpIecKdeqFdJ5tROG9QorLXOA0vqsfqpnie5TbIN7AKntdblJnaiZdCOegkcJllRr4EDYFFdSHKUpP8XYXe8/Ym6Cqypb8AF3798TVJ/fXKSUZIRMA/0k7wAZ0lugAd1X51sZJua6hSwpTKOzCOwB9yr/VLKZ8tlrTnsJZlVR0lm1PckU8AI6KiTSYZJhj/ZL1zued9Kp28w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6" name="Picture 8" descr="End Polio Now"/>
          <p:cNvPicPr>
            <a:picLocks noChangeAspect="1" noChangeArrowheads="1"/>
          </p:cNvPicPr>
          <p:nvPr/>
        </p:nvPicPr>
        <p:blipFill>
          <a:blip r:embed="rId3"/>
          <a:srcRect/>
          <a:stretch>
            <a:fillRect/>
          </a:stretch>
        </p:blipFill>
        <p:spPr bwMode="auto">
          <a:xfrm>
            <a:off x="5724128" y="1960064"/>
            <a:ext cx="2818453" cy="1587033"/>
          </a:xfrm>
          <a:prstGeom prst="rect">
            <a:avLst/>
          </a:prstGeom>
          <a:noFill/>
          <a:ln>
            <a:solidFill>
              <a:schemeClr val="tx1"/>
            </a:solidFill>
          </a:ln>
        </p:spPr>
      </p:pic>
      <p:pic>
        <p:nvPicPr>
          <p:cNvPr id="2" name="Picture 2" descr="http://polioeradication.org/wp-content/uploads/2016/12/PS20161219_Borno2.jpg"/>
          <p:cNvPicPr>
            <a:picLocks noChangeAspect="1" noChangeArrowheads="1"/>
          </p:cNvPicPr>
          <p:nvPr/>
        </p:nvPicPr>
        <p:blipFill>
          <a:blip r:embed="rId4"/>
          <a:srcRect/>
          <a:stretch>
            <a:fillRect/>
          </a:stretch>
        </p:blipFill>
        <p:spPr bwMode="auto">
          <a:xfrm>
            <a:off x="638552" y="1728047"/>
            <a:ext cx="2818453" cy="2060993"/>
          </a:xfrm>
          <a:prstGeom prst="rect">
            <a:avLst/>
          </a:prstGeom>
          <a:noFill/>
        </p:spPr>
      </p:pic>
      <p:pic>
        <p:nvPicPr>
          <p:cNvPr id="3" name="Image 2">
            <a:extLst>
              <a:ext uri="{FF2B5EF4-FFF2-40B4-BE49-F238E27FC236}">
                <a16:creationId xmlns:a16="http://schemas.microsoft.com/office/drawing/2014/main" id="{65120B08-775D-4DA1-A35A-396B7F2EB45F}"/>
              </a:ext>
            </a:extLst>
          </p:cNvPr>
          <p:cNvPicPr>
            <a:picLocks noChangeAspect="1"/>
          </p:cNvPicPr>
          <p:nvPr/>
        </p:nvPicPr>
        <p:blipFill>
          <a:blip r:embed="rId5"/>
          <a:stretch>
            <a:fillRect/>
          </a:stretch>
        </p:blipFill>
        <p:spPr>
          <a:xfrm>
            <a:off x="6861045" y="3933056"/>
            <a:ext cx="1939197" cy="2448272"/>
          </a:xfrm>
          <a:prstGeom prst="rect">
            <a:avLst/>
          </a:prstGeom>
        </p:spPr>
      </p:pic>
      <p:pic>
        <p:nvPicPr>
          <p:cNvPr id="6" name="Image 5">
            <a:extLst>
              <a:ext uri="{FF2B5EF4-FFF2-40B4-BE49-F238E27FC236}">
                <a16:creationId xmlns:a16="http://schemas.microsoft.com/office/drawing/2014/main" id="{79D31067-5DFE-4878-9D70-7131948E4C09}"/>
              </a:ext>
            </a:extLst>
          </p:cNvPr>
          <p:cNvPicPr>
            <a:picLocks noChangeAspect="1"/>
          </p:cNvPicPr>
          <p:nvPr/>
        </p:nvPicPr>
        <p:blipFill>
          <a:blip r:embed="rId6"/>
          <a:stretch>
            <a:fillRect/>
          </a:stretch>
        </p:blipFill>
        <p:spPr>
          <a:xfrm>
            <a:off x="3832768" y="2226508"/>
            <a:ext cx="1584176" cy="1188132"/>
          </a:xfrm>
          <a:prstGeom prst="rect">
            <a:avLst/>
          </a:prstGeom>
        </p:spPr>
      </p:pic>
      <p:sp>
        <p:nvSpPr>
          <p:cNvPr id="11" name="Text Box 46">
            <a:extLst>
              <a:ext uri="{FF2B5EF4-FFF2-40B4-BE49-F238E27FC236}">
                <a16:creationId xmlns:a16="http://schemas.microsoft.com/office/drawing/2014/main" id="{F21811E1-C4EC-464A-A200-33F442912DFB}"/>
              </a:ext>
            </a:extLst>
          </p:cNvPr>
          <p:cNvSpPr txBox="1">
            <a:spLocks noChangeArrowheads="1"/>
          </p:cNvSpPr>
          <p:nvPr/>
        </p:nvSpPr>
        <p:spPr bwMode="auto">
          <a:xfrm>
            <a:off x="2809868" y="537869"/>
            <a:ext cx="3524264" cy="769441"/>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28575">
            <a:solidFill>
              <a:srgbClr val="FFFF00"/>
            </a:solidFill>
            <a:miter lim="800000"/>
            <a:headEnd/>
            <a:tailEnd/>
          </a:ln>
          <a:effectLst/>
        </p:spPr>
        <p:txBody>
          <a:bodyPr wrap="square">
            <a:spAutoFit/>
          </a:bodyPr>
          <a:lstStyle/>
          <a:p>
            <a:pPr algn="ctr" eaLnBrk="1" hangingPunct="1">
              <a:spcBef>
                <a:spcPct val="50000"/>
              </a:spcBef>
              <a:defRPr/>
            </a:pPr>
            <a:r>
              <a:rPr lang="fr-FR" sz="4400" dirty="0">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Conclusion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1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184E1-453A-47BF-84A3-095D64A53504}"/>
              </a:ext>
            </a:extLst>
          </p:cNvPr>
          <p:cNvSpPr txBox="1">
            <a:spLocks/>
          </p:cNvSpPr>
          <p:nvPr/>
        </p:nvSpPr>
        <p:spPr>
          <a:xfrm>
            <a:off x="611560" y="404664"/>
            <a:ext cx="7772400" cy="67210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4000" dirty="0">
                <a:solidFill>
                  <a:srgbClr val="FFFF00"/>
                </a:solidFill>
                <a:latin typeface="Arial" panose="020B0604020202020204" pitchFamily="34" charset="0"/>
                <a:cs typeface="Arial" panose="020B0604020202020204" pitchFamily="34" charset="0"/>
              </a:rPr>
              <a:t>Bibliographie</a:t>
            </a:r>
          </a:p>
        </p:txBody>
      </p:sp>
      <p:sp>
        <p:nvSpPr>
          <p:cNvPr id="3" name="Espace réservé du texte 2">
            <a:extLst>
              <a:ext uri="{FF2B5EF4-FFF2-40B4-BE49-F238E27FC236}">
                <a16:creationId xmlns:a16="http://schemas.microsoft.com/office/drawing/2014/main" id="{3808744B-2CD1-45D4-81C1-E0188DC9782F}"/>
              </a:ext>
            </a:extLst>
          </p:cNvPr>
          <p:cNvSpPr txBox="1">
            <a:spLocks/>
          </p:cNvSpPr>
          <p:nvPr/>
        </p:nvSpPr>
        <p:spPr>
          <a:xfrm>
            <a:off x="539552" y="1076768"/>
            <a:ext cx="7992888" cy="5592592"/>
          </a:xfrm>
          <a:prstGeom prst="rect">
            <a:avLst/>
          </a:prstGeom>
        </p:spPr>
        <p:txBody>
          <a:bodyPr vert="horz" lIns="0" rIns="18288">
            <a:normAutofit fontScale="250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fr-FR" sz="6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https://www.mesvaccins.net/web/news/12321-l-organisation-mondiale-de-la-sante-met-a-jour-la-liste-des-pays-a-risque-de-poliomyelite-et-ses-recommandations</a:t>
            </a:r>
            <a:endParaRPr lang="fr-FR" sz="7200" b="1" dirty="0">
              <a:latin typeface="Arial" panose="020B0604020202020204" pitchFamily="34" charset="0"/>
              <a:cs typeface="Arial" panose="020B0604020202020204" pitchFamily="34" charset="0"/>
            </a:endParaRPr>
          </a:p>
          <a:p>
            <a:pPr algn="just"/>
            <a:r>
              <a:rPr lang="fr-FR" sz="7200" b="1" dirty="0">
                <a:latin typeface="Arial" panose="020B0604020202020204" pitchFamily="34" charset="0"/>
                <a:cs typeface="Arial" panose="020B0604020202020204" pitchFamily="34" charset="0"/>
              </a:rPr>
              <a:t>- </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OMS : http://www.who.int/news-room/detail/10-05-2018-statement-of-the-seventeenth-ihr-emergency-committee-regarding-the-international-spread-of-poliovirus</a:t>
            </a:r>
          </a:p>
          <a:p>
            <a:pPr algn="just"/>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BEH - Recommandations sanitaires pour les voyageurs : http://invs.santepubliquefrance.fr/Publications-et-outils/BEH-Bulletin-epidemiologique-hebdomadaire/Archives/2018/BEH-hors-serie-Recommandations-sanitaires-pour-les-voyageurs-2018</a:t>
            </a:r>
          </a:p>
          <a:p>
            <a:pPr algn="just"/>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Jonathan R.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Bowers</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James M.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Readler</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Priyanka</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Sharma, and Katherine J.D.A.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Excoffon</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Poliovirus Receptor: More than a simple viral receptor - Virus Res. 2017 Oct 15; 242: 1–6.</a:t>
            </a:r>
            <a:endPar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Vidyalakshmi</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Chandramohan</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Jeffrey D. Bryan,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Hailan</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Piao</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Stephen T.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Keir</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Eric</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 Lipp, Michaela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Lefaivre</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Kathryn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Perkinson</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Darell D.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Bigner</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PhD, Matthias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Gromeier</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Roger E.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McLendon</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Validation of an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Immunohistochemistry</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Detection</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CD155, the Poliovirus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Receptor</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Malignant</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Gliomas</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Arch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Pathol</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Lab</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Med. 2017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Dec</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141(12): 1697–1704.</a:t>
            </a:r>
          </a:p>
          <a:p>
            <a:pPr algn="l"/>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www.polioeradication.org</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Polio Global Eradication Initiative 2019 - 2023</a:t>
            </a:r>
          </a:p>
          <a:p>
            <a:pPr algn="l"/>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Leslie ROBERTS - In Pakistan, surveillance for polio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reveals</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 </a:t>
            </a:r>
            <a:r>
              <a:rPr lang="fr-FR" sz="7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paradox</a:t>
            </a:r>
            <a:r>
              <a:rPr lang="fr-F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Science - 2018; 359 (6372): 142 – 143</a:t>
            </a:r>
            <a:endParaRPr lang="fr-FR"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endParaRPr lang="fr-FR"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endParaRPr lang="fr-FR"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715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1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F4C6753-DD38-4DD3-9AAD-A3F5B381E31E}"/>
              </a:ext>
            </a:extLst>
          </p:cNvPr>
          <p:cNvSpPr txBox="1">
            <a:spLocks/>
          </p:cNvSpPr>
          <p:nvPr/>
        </p:nvSpPr>
        <p:spPr>
          <a:xfrm>
            <a:off x="611560" y="404664"/>
            <a:ext cx="7772400" cy="67210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fr-FR" sz="4000" dirty="0">
                <a:solidFill>
                  <a:srgbClr val="FFFF00"/>
                </a:solidFill>
                <a:latin typeface="Arial" panose="020B0604020202020204" pitchFamily="34" charset="0"/>
                <a:cs typeface="Arial" panose="020B0604020202020204" pitchFamily="34" charset="0"/>
              </a:rPr>
              <a:t>Bibliographie</a:t>
            </a:r>
          </a:p>
        </p:txBody>
      </p:sp>
      <p:sp>
        <p:nvSpPr>
          <p:cNvPr id="5" name="ZoneTexte 4">
            <a:extLst>
              <a:ext uri="{FF2B5EF4-FFF2-40B4-BE49-F238E27FC236}">
                <a16:creationId xmlns:a16="http://schemas.microsoft.com/office/drawing/2014/main" id="{79E3CCF1-6718-435A-80EF-6D7E93BA3F0F}"/>
              </a:ext>
            </a:extLst>
          </p:cNvPr>
          <p:cNvSpPr txBox="1"/>
          <p:nvPr/>
        </p:nvSpPr>
        <p:spPr>
          <a:xfrm>
            <a:off x="611560" y="1700808"/>
            <a:ext cx="7992888" cy="4154984"/>
          </a:xfrm>
          <a:prstGeom prst="rect">
            <a:avLst/>
          </a:prstGeom>
          <a:noFill/>
        </p:spPr>
        <p:txBody>
          <a:bodyPr wrap="square" rtlCol="0">
            <a:spAutoFit/>
          </a:bodyPr>
          <a:lstStyle/>
          <a:p>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Leslie ROBERTS - Polio outbreaks in the DRC threaten eradication effort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Science.</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2018; 361, 6397: 10 – 11</a:t>
            </a:r>
          </a:p>
          <a:p>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Martinez M</a:t>
            </a:r>
            <a:r>
              <a:rPr lang="fr-FR" sz="2000" b="1" dirty="0">
                <a:latin typeface="Arial" panose="020B0604020202020204" pitchFamily="34" charset="0"/>
                <a:cs typeface="Arial" panose="020B0604020202020204" pitchFamily="34" charset="0"/>
              </a:rPr>
              <a:t>, </a:t>
            </a:r>
            <a:r>
              <a:rPr lang="fr-FR" sz="2000" b="1" u="sng"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Shukla</a:t>
            </a:r>
            <a:r>
              <a:rPr lang="fr-FR" sz="20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H</a:t>
            </a:r>
            <a:r>
              <a:rPr lang="fr-FR" sz="2000" b="1" dirty="0">
                <a:latin typeface="Arial" panose="020B0604020202020204" pitchFamily="34" charset="0"/>
                <a:cs typeface="Arial" panose="020B0604020202020204" pitchFamily="34" charset="0"/>
              </a:rPr>
              <a:t>, </a:t>
            </a:r>
            <a:r>
              <a:rPr lang="fr-FR" sz="2000" b="1" u="sng"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Nikulin</a:t>
            </a:r>
            <a:r>
              <a:rPr lang="fr-FR" sz="2000" b="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J</a:t>
            </a:r>
            <a:r>
              <a:rPr lang="fr-FR" sz="2000" b="1" dirty="0">
                <a:latin typeface="Arial" panose="020B0604020202020204" pitchFamily="34" charset="0"/>
                <a:cs typeface="Arial" panose="020B0604020202020204" pitchFamily="34" charset="0"/>
              </a:rPr>
              <a:t>, </a:t>
            </a:r>
            <a:r>
              <a:rPr lang="fr-FR" sz="2000" b="1" u="sng"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Mbaeyi</a:t>
            </a:r>
            <a:r>
              <a:rPr lang="fr-FR" sz="2000" b="1"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C</a:t>
            </a:r>
            <a:r>
              <a:rPr lang="fr-FR" sz="2000" b="1" dirty="0">
                <a:latin typeface="Arial" panose="020B0604020202020204" pitchFamily="34" charset="0"/>
                <a:cs typeface="Arial" panose="020B0604020202020204" pitchFamily="34" charset="0"/>
              </a:rPr>
              <a:t>, </a:t>
            </a:r>
            <a:r>
              <a:rPr lang="fr-FR" sz="2000" b="1" u="sng" dirty="0" err="1">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Jorba</a:t>
            </a:r>
            <a:r>
              <a:rPr lang="fr-FR" sz="2000" b="1" u="sng"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J</a:t>
            </a:r>
            <a:r>
              <a:rPr lang="fr-FR" sz="2000" b="1" dirty="0">
                <a:latin typeface="Arial" panose="020B0604020202020204" pitchFamily="34" charset="0"/>
                <a:cs typeface="Arial" panose="020B0604020202020204" pitchFamily="34" charset="0"/>
              </a:rPr>
              <a:t>, </a:t>
            </a:r>
            <a:r>
              <a:rPr lang="fr-FR" sz="2000" b="1"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Ehrhardt D</a:t>
            </a:r>
            <a:r>
              <a:rPr lang="fr-FR" sz="2000" b="1"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Progress Toward Poliomyelitis Eradication - Afghanistan, January 2018-May 2019. MMWR </a:t>
            </a:r>
            <a:r>
              <a:rPr lang="en-US" sz="2000" b="1" dirty="0" err="1">
                <a:latin typeface="Arial" panose="020B0604020202020204" pitchFamily="34" charset="0"/>
                <a:cs typeface="Arial" panose="020B0604020202020204" pitchFamily="34" charset="0"/>
              </a:rPr>
              <a:t>Morb</a:t>
            </a:r>
            <a:r>
              <a:rPr lang="en-US" sz="2000" b="1" dirty="0">
                <a:latin typeface="Arial" panose="020B0604020202020204" pitchFamily="34" charset="0"/>
                <a:cs typeface="Arial" panose="020B0604020202020204" pitchFamily="34" charset="0"/>
              </a:rPr>
              <a:t> Mortal </a:t>
            </a:r>
            <a:r>
              <a:rPr lang="en-US" sz="2000" b="1" dirty="0" err="1">
                <a:latin typeface="Arial" panose="020B0604020202020204" pitchFamily="34" charset="0"/>
                <a:cs typeface="Arial" panose="020B0604020202020204" pitchFamily="34" charset="0"/>
              </a:rPr>
              <a:t>Wkly</a:t>
            </a:r>
            <a:r>
              <a:rPr lang="en-US" sz="2000" b="1" dirty="0">
                <a:latin typeface="Arial" panose="020B0604020202020204" pitchFamily="34" charset="0"/>
                <a:cs typeface="Arial" panose="020B0604020202020204" pitchFamily="34" charset="0"/>
              </a:rPr>
              <a:t> Rep. 2019 Aug 23; 68(33</a:t>
            </a:r>
            <a:r>
              <a:rPr lang="en-US" sz="2400" b="1" dirty="0">
                <a:latin typeface="Arial" panose="020B0604020202020204" pitchFamily="34" charset="0"/>
                <a:cs typeface="Arial" panose="020B0604020202020204" pitchFamily="34" charset="0"/>
              </a:rPr>
              <a:t>): 729–733.</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Stratégie vaccinale autour d'un cas de poliomyélite ou en cas de détection environnementale de poliovirus. HAS - Novembre 2019</a:t>
            </a:r>
          </a:p>
          <a:p>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L’argumentaire scientifique de cette recommandation est téléchargeable sur www.has-sante.fr</a:t>
            </a:r>
          </a:p>
        </p:txBody>
      </p:sp>
    </p:spTree>
    <p:extLst>
      <p:ext uri="{BB962C8B-B14F-4D97-AF65-F5344CB8AC3E}">
        <p14:creationId xmlns:p14="http://schemas.microsoft.com/office/powerpoint/2010/main" val="61571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chemeClr val="bg2">
                <a:tint val="83000"/>
                <a:satMod val="320000"/>
              </a:schemeClr>
            </a:gs>
            <a:gs pos="3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A4367D7-9121-4CBF-B23E-8D517475042B}"/>
              </a:ext>
            </a:extLst>
          </p:cNvPr>
          <p:cNvSpPr txBox="1"/>
          <p:nvPr/>
        </p:nvSpPr>
        <p:spPr>
          <a:xfrm>
            <a:off x="539551" y="1700808"/>
            <a:ext cx="8352929" cy="2154436"/>
          </a:xfrm>
          <a:prstGeom prst="rect">
            <a:avLst/>
          </a:prstGeom>
          <a:noFill/>
        </p:spPr>
        <p:txBody>
          <a:bodyPr wrap="square" rtlCol="0">
            <a:spAutoFit/>
          </a:bodyPr>
          <a:lstStyle/>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6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a:t>
            </a:r>
            <a:r>
              <a:rPr lang="fr-FR"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très contagieuse</a:t>
            </a: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6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Contamination :</a:t>
            </a:r>
            <a:r>
              <a:rPr lang="fr-FR" sz="2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a:t>
            </a:r>
            <a:r>
              <a:rPr lang="fr-FR" sz="2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oro</a:t>
            </a:r>
            <a:r>
              <a:rPr lang="fr-FR"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-fécale (eau + aliments souillés)</a:t>
            </a:r>
          </a:p>
          <a:p>
            <a:r>
              <a:rPr lang="fr-FR" sz="26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Réservoir de virus : </a:t>
            </a:r>
            <a:r>
              <a:rPr lang="fr-FR" sz="2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fr-FR" altLang="fr-FR" sz="2600" b="1" dirty="0">
                <a:solidFill>
                  <a:srgbClr val="FFFF00"/>
                </a:solidFill>
                <a:latin typeface="Arial" panose="020B0604020202020204" pitchFamily="34" charset="0"/>
                <a:cs typeface="Arial" panose="020B0604020202020204" pitchFamily="34" charset="0"/>
              </a:rPr>
              <a:t>’homme est le seul hôte connu</a:t>
            </a:r>
            <a:endParaRPr lang="fr-FR" sz="2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00D553A1-A6B6-4F11-8B0B-6442FC3B2CE4}"/>
              </a:ext>
            </a:extLst>
          </p:cNvPr>
          <p:cNvSpPr txBox="1"/>
          <p:nvPr/>
        </p:nvSpPr>
        <p:spPr>
          <a:xfrm>
            <a:off x="683568" y="6105208"/>
            <a:ext cx="7920880" cy="338554"/>
          </a:xfrm>
          <a:prstGeom prst="rect">
            <a:avLst/>
          </a:prstGeom>
          <a:noFill/>
        </p:spPr>
        <p:txBody>
          <a:bodyPr wrap="square" rtlCol="0">
            <a:spAutoFit/>
          </a:bodyPr>
          <a:lstStyle/>
          <a:p>
            <a:r>
              <a:rPr lang="fr-FR" sz="16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Blondel et coll. -  Poliovirus et  apoptose. Virologie, 2006, 10 - 1 : 7 – 20.</a:t>
            </a:r>
          </a:p>
        </p:txBody>
      </p:sp>
      <p:sp>
        <p:nvSpPr>
          <p:cNvPr id="6" name="ZoneTexte 5">
            <a:extLst>
              <a:ext uri="{FF2B5EF4-FFF2-40B4-BE49-F238E27FC236}">
                <a16:creationId xmlns:a16="http://schemas.microsoft.com/office/drawing/2014/main" id="{2AEB78C2-1B09-487C-BE6C-385AF653B4AD}"/>
              </a:ext>
            </a:extLst>
          </p:cNvPr>
          <p:cNvSpPr txBox="1"/>
          <p:nvPr/>
        </p:nvSpPr>
        <p:spPr>
          <a:xfrm>
            <a:off x="1979712" y="900009"/>
            <a:ext cx="5071499" cy="584775"/>
          </a:xfrm>
          <a:prstGeom prst="rect">
            <a:avLst/>
          </a:prstGeom>
          <a:solidFill>
            <a:srgbClr val="FFFFCC"/>
          </a:solidFill>
        </p:spPr>
        <p:txBody>
          <a:bodyPr wrap="square" rtlCol="0">
            <a:spAutoFit/>
          </a:bodyPr>
          <a:lstStyle/>
          <a:p>
            <a:pPr algn="ctr"/>
            <a:r>
              <a:rPr lang="fr-F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Poliomyélite : la maladie</a:t>
            </a:r>
          </a:p>
        </p:txBody>
      </p:sp>
      <p:sp>
        <p:nvSpPr>
          <p:cNvPr id="2" name="Rectangle 1">
            <a:extLst>
              <a:ext uri="{FF2B5EF4-FFF2-40B4-BE49-F238E27FC236}">
                <a16:creationId xmlns:a16="http://schemas.microsoft.com/office/drawing/2014/main" id="{E9D362DB-50A5-4D6A-A153-DB68CD871C84}"/>
              </a:ext>
            </a:extLst>
          </p:cNvPr>
          <p:cNvSpPr/>
          <p:nvPr/>
        </p:nvSpPr>
        <p:spPr>
          <a:xfrm>
            <a:off x="539552" y="3717032"/>
            <a:ext cx="8280920" cy="2000548"/>
          </a:xfrm>
          <a:prstGeom prst="rect">
            <a:avLst/>
          </a:prstGeom>
        </p:spPr>
        <p:txBody>
          <a:bodyPr wrap="square">
            <a:spAutoFit/>
          </a:bodyPr>
          <a:lstStyle/>
          <a:p>
            <a:pPr lvl="1"/>
            <a:r>
              <a:rPr lang="fr-FR" sz="2800" b="1" dirty="0">
                <a:effectLst>
                  <a:outerShdw blurRad="38100" dist="38100" dir="2700000" algn="tl">
                    <a:srgbClr val="000000">
                      <a:alpha val="43137"/>
                    </a:srgbClr>
                  </a:outerShdw>
                </a:effectLst>
                <a:latin typeface="Arial" pitchFamily="34" charset="0"/>
                <a:cs typeface="Arial" pitchFamily="34" charset="0"/>
              </a:rPr>
              <a:t>Atteint surtout les enfants de moins de 5 ans Actuellement : adultes &lt; 30 ans</a:t>
            </a:r>
          </a:p>
          <a:p>
            <a:pPr lvl="1"/>
            <a:endParaRPr lang="fr-FR" sz="1200" b="1" dirty="0">
              <a:solidFill>
                <a:srgbClr val="FFFF99"/>
              </a:solidFill>
              <a:effectLst>
                <a:outerShdw blurRad="38100" dist="38100" dir="2700000" algn="tl">
                  <a:srgbClr val="000000">
                    <a:alpha val="43137"/>
                  </a:srgbClr>
                </a:outerShdw>
              </a:effectLst>
              <a:latin typeface="Arial" pitchFamily="34" charset="0"/>
              <a:cs typeface="Arial" pitchFamily="34" charset="0"/>
            </a:endParaRPr>
          </a:p>
          <a:p>
            <a:r>
              <a:rPr lang="fr-FR" sz="2400" b="1" dirty="0">
                <a:solidFill>
                  <a:srgbClr val="00FFFF"/>
                </a:solidFill>
                <a:effectLst>
                  <a:outerShdw blurRad="38100" dist="38100" dir="2700000" algn="tl">
                    <a:srgbClr val="000000">
                      <a:alpha val="43137"/>
                    </a:srgbClr>
                  </a:outerShdw>
                </a:effectLst>
                <a:latin typeface="Arial" pitchFamily="34" charset="0"/>
                <a:cs typeface="Arial" pitchFamily="34" charset="0"/>
              </a:rPr>
              <a:t>Pas de traitement curatif </a:t>
            </a:r>
          </a:p>
          <a:p>
            <a:r>
              <a:rPr lang="fr-FR" sz="2400" b="1" dirty="0">
                <a:solidFill>
                  <a:srgbClr val="00FFFF"/>
                </a:solidFill>
                <a:effectLst>
                  <a:outerShdw blurRad="38100" dist="38100" dir="2700000" algn="tl">
                    <a:srgbClr val="000000">
                      <a:alpha val="43137"/>
                    </a:srgbClr>
                  </a:outerShdw>
                </a:effectLst>
                <a:latin typeface="Arial" pitchFamily="34" charset="0"/>
                <a:cs typeface="Arial" pitchFamily="34" charset="0"/>
              </a:rPr>
              <a:t>			</a:t>
            </a:r>
            <a:r>
              <a:rPr lang="fr-FR" sz="2400" b="1" dirty="0">
                <a:effectLst>
                  <a:outerShdw blurRad="38100" dist="38100" dir="2700000" algn="tl">
                    <a:srgbClr val="000000">
                      <a:alpha val="43137"/>
                    </a:srgbClr>
                  </a:outerShdw>
                </a:effectLst>
                <a:latin typeface="Arial" pitchFamily="34" charset="0"/>
                <a:cs typeface="Arial" pitchFamily="34" charset="0"/>
              </a:rPr>
              <a:t>→ </a:t>
            </a:r>
            <a:r>
              <a:rPr lang="fr-FR"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Prévention :</a:t>
            </a:r>
            <a:r>
              <a:rPr lang="fr-FR" sz="3200" b="1" dirty="0">
                <a:solidFill>
                  <a:srgbClr val="00FFFF"/>
                </a:solidFill>
                <a:effectLst>
                  <a:outerShdw blurRad="38100" dist="38100" dir="2700000" algn="tl">
                    <a:srgbClr val="000000">
                      <a:alpha val="43137"/>
                    </a:srgbClr>
                  </a:outerShdw>
                </a:effectLst>
                <a:latin typeface="Arial" pitchFamily="34" charset="0"/>
                <a:cs typeface="Arial" pitchFamily="34" charset="0"/>
              </a:rPr>
              <a:t> </a:t>
            </a:r>
            <a:r>
              <a:rPr lang="fr-FR" sz="3200" b="1" u="sng" dirty="0">
                <a:effectLst>
                  <a:outerShdw blurRad="38100" dist="38100" dir="2700000" algn="tl">
                    <a:srgbClr val="000000">
                      <a:alpha val="43137"/>
                    </a:srgbClr>
                  </a:outerShdw>
                </a:effectLst>
                <a:latin typeface="Arial" pitchFamily="34" charset="0"/>
                <a:cs typeface="Arial" pitchFamily="34" charset="0"/>
              </a:rPr>
              <a:t>vaccins</a:t>
            </a:r>
          </a:p>
        </p:txBody>
      </p:sp>
    </p:spTree>
    <p:extLst>
      <p:ext uri="{BB962C8B-B14F-4D97-AF65-F5344CB8AC3E}">
        <p14:creationId xmlns:p14="http://schemas.microsoft.com/office/powerpoint/2010/main" val="2016956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BCA1F-E820-46B7-851F-405CBDBB2B5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644A4659-5919-40CD-BC7E-4C98EB909190}"/>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4160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2060"/>
            </a:gs>
            <a:gs pos="100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39A64F6-7979-46D6-A936-32B3CD0E3A21}"/>
              </a:ext>
            </a:extLst>
          </p:cNvPr>
          <p:cNvSpPr txBox="1"/>
          <p:nvPr/>
        </p:nvSpPr>
        <p:spPr>
          <a:xfrm>
            <a:off x="539552" y="620688"/>
            <a:ext cx="7848872" cy="1077218"/>
          </a:xfrm>
          <a:prstGeom prst="rect">
            <a:avLst/>
          </a:prstGeom>
          <a:gradFill flip="none" rotWithShape="1">
            <a:gsLst>
              <a:gs pos="98000">
                <a:srgbClr val="002060"/>
              </a:gs>
              <a:gs pos="100000">
                <a:schemeClr val="accent5">
                  <a:lumMod val="45000"/>
                  <a:lumOff val="55000"/>
                </a:schemeClr>
              </a:gs>
              <a:gs pos="98000">
                <a:schemeClr val="accent5">
                  <a:lumMod val="45000"/>
                  <a:lumOff val="55000"/>
                </a:schemeClr>
              </a:gs>
              <a:gs pos="100000">
                <a:srgbClr val="002060"/>
              </a:gs>
              <a:gs pos="0">
                <a:srgbClr val="002060"/>
              </a:gs>
            </a:gsLst>
            <a:lin ang="5400000" scaled="1"/>
            <a:tileRect/>
          </a:gradFill>
          <a:ln w="28575">
            <a:solidFill>
              <a:srgbClr val="00FFFF"/>
            </a:solidFill>
          </a:ln>
        </p:spPr>
        <p:txBody>
          <a:bodyPr wrap="square" rtlCol="0">
            <a:spAutoFit/>
          </a:bodyPr>
          <a:lstStyle/>
          <a:p>
            <a:pPr algn="ctr"/>
            <a:r>
              <a:rPr lang="en-US" sz="2400" b="1" cap="all"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b="1" dirty="0">
                <a:solidFill>
                  <a:srgbClr val="FFFF99"/>
                </a:solidFill>
                <a:latin typeface="Arial" panose="020B0604020202020204" pitchFamily="34" charset="0"/>
                <a:cs typeface="Arial" panose="020B0604020202020204" pitchFamily="34" charset="0"/>
              </a:rPr>
              <a:t>The Polio Endgame Strategy 2019-2023”</a:t>
            </a:r>
          </a:p>
          <a:p>
            <a:pPr algn="ctr"/>
            <a:r>
              <a:rPr lang="en-US" sz="2000" b="1" dirty="0">
                <a:latin typeface="Arial" panose="020B0604020202020204" pitchFamily="34" charset="0"/>
                <a:cs typeface="Arial" panose="020B0604020202020204" pitchFamily="34" charset="0"/>
              </a:rPr>
              <a:t>To succeed by 2023 : Extraordinary joint statement to polio eradications</a:t>
            </a:r>
            <a:endParaRPr lang="en-US" sz="2000" b="1" cap="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B5E2EF8-BBB5-4EE2-8912-9430D2B1A0FD}"/>
              </a:ext>
            </a:extLst>
          </p:cNvPr>
          <p:cNvSpPr txBox="1"/>
          <p:nvPr/>
        </p:nvSpPr>
        <p:spPr>
          <a:xfrm>
            <a:off x="323528" y="1844824"/>
            <a:ext cx="8424936" cy="4924425"/>
          </a:xfrm>
          <a:prstGeom prst="rect">
            <a:avLst/>
          </a:prstGeom>
          <a:noFill/>
        </p:spPr>
        <p:txBody>
          <a:bodyPr wrap="square" rtlCol="0">
            <a:spAutoFit/>
          </a:bodyPr>
          <a:lstStyle/>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Orientation du </a:t>
            </a:r>
            <a:r>
              <a:rPr lang="fr-FR"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GPEI : Global Polio Eradication Initiative)</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23/01/2019 :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Eradication, Intégration, Certification et Confinement »</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1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00"/>
                </a:solidFill>
                <a:latin typeface="Arial" panose="020B0604020202020204" pitchFamily="34" charset="0"/>
                <a:cs typeface="Arial" panose="020B0604020202020204" pitchFamily="34" charset="0"/>
              </a:rPr>
              <a:t>Déclaration du G20 </a:t>
            </a:r>
            <a:r>
              <a:rPr lang="fr-FR" sz="2000" b="1" dirty="0">
                <a:latin typeface="Arial" panose="020B0604020202020204" pitchFamily="34" charset="0"/>
                <a:cs typeface="Arial" panose="020B0604020202020204" pitchFamily="34" charset="0"/>
              </a:rPr>
              <a:t>à </a:t>
            </a:r>
            <a:r>
              <a:rPr lang="en-US" sz="2000" b="1" dirty="0">
                <a:latin typeface="Arial" panose="020B0604020202020204" pitchFamily="34" charset="0"/>
                <a:cs typeface="Arial" panose="020B0604020202020204" pitchFamily="34" charset="0"/>
              </a:rPr>
              <a:t>Osaka, </a:t>
            </a:r>
            <a:r>
              <a:rPr lang="en-US" sz="2000" b="1" dirty="0" err="1">
                <a:latin typeface="Arial" panose="020B0604020202020204" pitchFamily="34" charset="0"/>
                <a:cs typeface="Arial" panose="020B0604020202020204" pitchFamily="34" charset="0"/>
              </a:rPr>
              <a:t>Japon</a:t>
            </a:r>
            <a:r>
              <a:rPr lang="en-US" sz="2000" b="1" dirty="0">
                <a:latin typeface="Arial" panose="020B0604020202020204" pitchFamily="34" charset="0"/>
                <a:cs typeface="Arial" panose="020B0604020202020204" pitchFamily="34" charset="0"/>
              </a:rPr>
              <a:t>, 28-29 </a:t>
            </a:r>
            <a:r>
              <a:rPr lang="en-US" sz="2000" b="1" dirty="0" err="1">
                <a:latin typeface="Arial" panose="020B0604020202020204" pitchFamily="34" charset="0"/>
                <a:cs typeface="Arial" panose="020B0604020202020204" pitchFamily="34" charset="0"/>
              </a:rPr>
              <a:t>Juin</a:t>
            </a:r>
            <a:r>
              <a:rPr lang="en-US" sz="2000" b="1" dirty="0">
                <a:latin typeface="Arial" panose="020B0604020202020204" pitchFamily="34" charset="0"/>
                <a:cs typeface="Arial" panose="020B0604020202020204" pitchFamily="34" charset="0"/>
              </a:rPr>
              <a:t> 2019. The G20 declaration states : “We reaffirm our commitment to eradicate polio as well as to end the epidemics of AIDS…”</a:t>
            </a:r>
          </a:p>
          <a:p>
            <a:endParaRPr lang="en-US" sz="1000" b="1" dirty="0">
              <a:latin typeface="Arial" panose="020B0604020202020204" pitchFamily="34" charset="0"/>
              <a:cs typeface="Arial" panose="020B0604020202020204" pitchFamily="34" charset="0"/>
            </a:endParaRPr>
          </a:p>
          <a:p>
            <a:r>
              <a:rPr lang="en-US" sz="2000" b="1" dirty="0">
                <a:solidFill>
                  <a:srgbClr val="FFC000"/>
                </a:solidFill>
                <a:latin typeface="Arial" panose="020B0604020202020204" pitchFamily="34" charset="0"/>
                <a:cs typeface="Arial" panose="020B0604020202020204" pitchFamily="34" charset="0"/>
              </a:rPr>
              <a:t>Eradication du virus </a:t>
            </a:r>
            <a:r>
              <a:rPr lang="en-US" sz="2000" b="1" dirty="0" err="1">
                <a:solidFill>
                  <a:srgbClr val="FFC000"/>
                </a:solidFill>
                <a:latin typeface="Arial" panose="020B0604020202020204" pitchFamily="34" charset="0"/>
                <a:cs typeface="Arial" panose="020B0604020202020204" pitchFamily="34" charset="0"/>
              </a:rPr>
              <a:t>sauvage</a:t>
            </a:r>
            <a:r>
              <a:rPr lang="en-US" sz="2000" b="1" dirty="0">
                <a:solidFill>
                  <a:srgbClr val="FFC000"/>
                </a:solidFill>
                <a:latin typeface="Arial" panose="020B0604020202020204" pitchFamily="34" charset="0"/>
                <a:cs typeface="Arial" panose="020B0604020202020204" pitchFamily="34" charset="0"/>
              </a:rPr>
              <a:t> de type 2 en 2015</a:t>
            </a:r>
          </a:p>
          <a:p>
            <a:r>
              <a:rPr lang="fr-FR" sz="2000" b="1" dirty="0">
                <a:solidFill>
                  <a:srgbClr val="FFC000"/>
                </a:solidFill>
                <a:latin typeface="Arial" panose="020B0604020202020204" pitchFamily="34" charset="0"/>
                <a:cs typeface="Arial" panose="020B0604020202020204" pitchFamily="34" charset="0"/>
              </a:rPr>
              <a:t>En 2012 identification du dernier cas de polio avec le virus de type 3</a:t>
            </a:r>
          </a:p>
          <a:p>
            <a:endParaRPr lang="fr-FR" sz="1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Recherche :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valuation (Phase 1) de deux nouveaux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vaccins</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nOPV2 - </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Lancet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June 2019</a:t>
            </a:r>
          </a:p>
          <a:p>
            <a:r>
              <a:rPr lang="en-US" sz="2000" b="1" dirty="0" err="1">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Vaccins</a:t>
            </a:r>
            <a:r>
              <a:rPr lang="en-US" sz="20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plus stable sur le plan </a:t>
            </a:r>
            <a:r>
              <a:rPr lang="en-US" sz="2000" b="1" dirty="0" err="1">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génétique</a:t>
            </a:r>
            <a:r>
              <a:rPr lang="fr-FR" sz="20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Objectif :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remplacer le vaccin oral VPO par le vaccin injectable VPI</a:t>
            </a:r>
          </a:p>
        </p:txBody>
      </p:sp>
    </p:spTree>
    <p:extLst>
      <p:ext uri="{BB962C8B-B14F-4D97-AF65-F5344CB8AC3E}">
        <p14:creationId xmlns:p14="http://schemas.microsoft.com/office/powerpoint/2010/main" val="361479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1000">
              <a:schemeClr val="bg2">
                <a:tint val="83000"/>
                <a:satMod val="320000"/>
              </a:schemeClr>
            </a:gs>
            <a:gs pos="5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82583C-6AA1-4BFB-9C22-78507D071F0C}"/>
              </a:ext>
            </a:extLst>
          </p:cNvPr>
          <p:cNvSpPr/>
          <p:nvPr/>
        </p:nvSpPr>
        <p:spPr>
          <a:xfrm>
            <a:off x="827584" y="2204864"/>
            <a:ext cx="7416824" cy="2492990"/>
          </a:xfrm>
          <a:prstGeom prst="rect">
            <a:avLst/>
          </a:prstGeom>
        </p:spPr>
        <p:txBody>
          <a:bodyPr wrap="square">
            <a:spAutoFit/>
          </a:bodyPr>
          <a:lstStyle/>
          <a:p>
            <a:endParaRPr lang="fr-FR" sz="1200" b="1" dirty="0">
              <a:effectLst>
                <a:outerShdw blurRad="38100" dist="38100" dir="2700000" algn="tl">
                  <a:srgbClr val="000000">
                    <a:alpha val="43137"/>
                  </a:srgbClr>
                </a:outerShdw>
              </a:effectLst>
              <a:latin typeface="Arial" panose="020B0604020202020204" pitchFamily="34" charset="0"/>
            </a:endParaRPr>
          </a:p>
          <a:p>
            <a:pPr>
              <a:buFont typeface="Arial" panose="020B0604020202020204" pitchFamily="34" charset="0"/>
              <a:buChar char="•"/>
            </a:pPr>
            <a:r>
              <a:rPr lang="fr-FR" sz="2400" b="1" dirty="0">
                <a:effectLst>
                  <a:outerShdw blurRad="38100" dist="38100" dir="2700000" algn="tl">
                    <a:srgbClr val="000000">
                      <a:alpha val="43137"/>
                    </a:srgbClr>
                  </a:outerShdw>
                </a:effectLst>
                <a:latin typeface="Arial" panose="020B0604020202020204" pitchFamily="34" charset="0"/>
              </a:rPr>
              <a:t> Aucun virus polio détecté dans le pays pendant au moins 3 ans </a:t>
            </a:r>
          </a:p>
          <a:p>
            <a:pPr>
              <a:buFont typeface="Arial" panose="020B0604020202020204" pitchFamily="34" charset="0"/>
              <a:buChar char="•"/>
            </a:pPr>
            <a:r>
              <a:rPr lang="fr-FR" sz="2400" b="1" dirty="0">
                <a:effectLst>
                  <a:outerShdw blurRad="38100" dist="38100" dir="2700000" algn="tl">
                    <a:srgbClr val="000000">
                      <a:alpha val="43137"/>
                    </a:srgbClr>
                  </a:outerShdw>
                </a:effectLst>
                <a:latin typeface="Arial" panose="020B0604020202020204" pitchFamily="34" charset="0"/>
              </a:rPr>
              <a:t> Maintien d'une couverture vaccinale élevée </a:t>
            </a:r>
          </a:p>
          <a:p>
            <a:pPr>
              <a:buFont typeface="Arial" panose="020B0604020202020204" pitchFamily="34" charset="0"/>
              <a:buChar char="•"/>
            </a:pPr>
            <a:r>
              <a:rPr lang="fr-FR" sz="2400" b="1" dirty="0">
                <a:effectLst>
                  <a:outerShdw blurRad="38100" dist="38100" dir="2700000" algn="tl">
                    <a:srgbClr val="000000">
                      <a:alpha val="43137"/>
                    </a:srgbClr>
                  </a:outerShdw>
                </a:effectLst>
                <a:latin typeface="Arial" panose="020B0604020202020204" pitchFamily="34" charset="0"/>
              </a:rPr>
              <a:t> Existence d'un système fiable de surveillance </a:t>
            </a:r>
          </a:p>
          <a:p>
            <a:pPr>
              <a:buFont typeface="Arial" panose="020B0604020202020204" pitchFamily="34" charset="0"/>
              <a:buChar char="•"/>
            </a:pPr>
            <a:r>
              <a:rPr lang="fr-FR" sz="2400" b="1" dirty="0">
                <a:effectLst>
                  <a:outerShdw blurRad="38100" dist="38100" dir="2700000" algn="tl">
                    <a:srgbClr val="000000">
                      <a:alpha val="43137"/>
                    </a:srgbClr>
                  </a:outerShdw>
                </a:effectLst>
                <a:latin typeface="Arial" panose="020B0604020202020204" pitchFamily="34" charset="0"/>
              </a:rPr>
              <a:t> Existence d'un plan d'action pour réagir aux cas de poliomyélite importés</a:t>
            </a:r>
            <a:endParaRPr lang="fr-FR" sz="2400" b="1" i="0" dirty="0">
              <a:effectLst>
                <a:outerShdw blurRad="38100" dist="38100" dir="2700000" algn="tl">
                  <a:srgbClr val="000000">
                    <a:alpha val="43137"/>
                  </a:srgbClr>
                </a:outerShdw>
              </a:effectLst>
              <a:latin typeface="Arial" panose="020B0604020202020204" pitchFamily="34" charset="0"/>
            </a:endParaRPr>
          </a:p>
        </p:txBody>
      </p:sp>
      <p:sp>
        <p:nvSpPr>
          <p:cNvPr id="3" name="ZoneTexte 2">
            <a:extLst>
              <a:ext uri="{FF2B5EF4-FFF2-40B4-BE49-F238E27FC236}">
                <a16:creationId xmlns:a16="http://schemas.microsoft.com/office/drawing/2014/main" id="{4E4739C6-3A61-452C-B5AE-43263F5CCEB9}"/>
              </a:ext>
            </a:extLst>
          </p:cNvPr>
          <p:cNvSpPr txBox="1"/>
          <p:nvPr/>
        </p:nvSpPr>
        <p:spPr>
          <a:xfrm>
            <a:off x="899592" y="980728"/>
            <a:ext cx="7344816" cy="1123384"/>
          </a:xfrm>
          <a:prstGeom prst="rect">
            <a:avLst/>
          </a:prstGeom>
          <a:solidFill>
            <a:srgbClr val="FFFFCC"/>
          </a:solidFill>
          <a:ln w="28575">
            <a:solidFill>
              <a:srgbClr val="FF0000"/>
            </a:solidFill>
          </a:ln>
        </p:spPr>
        <p:txBody>
          <a:bodyPr wrap="square" rtlCol="0">
            <a:spAutoFit/>
          </a:bodyPr>
          <a:lstStyle/>
          <a:p>
            <a:pPr algn="ctr"/>
            <a:endParaRPr lang="fr-FR" sz="1100" b="1" dirty="0">
              <a:solidFill>
                <a:srgbClr val="002060"/>
              </a:solidFill>
              <a:latin typeface="Arial" panose="020B0604020202020204" pitchFamily="34" charset="0"/>
              <a:cs typeface="Arial" panose="020B0604020202020204" pitchFamily="34" charset="0"/>
            </a:endParaRPr>
          </a:p>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rPr>
              <a:t>Critères à remplir pour obtenir « une certification d'éradication de la polio par l’OMS » </a:t>
            </a:r>
            <a:endParaRPr lang="fr-FR" sz="2400" b="1" dirty="0">
              <a:solidFill>
                <a:srgbClr val="002060"/>
              </a:solidFill>
              <a:latin typeface="Arial" panose="020B0604020202020204" pitchFamily="34" charset="0"/>
              <a:cs typeface="Arial" panose="020B0604020202020204" pitchFamily="34" charset="0"/>
            </a:endParaRPr>
          </a:p>
          <a:p>
            <a:pPr algn="ctr"/>
            <a:endParaRPr lang="fr-FR" sz="800" b="1" dirty="0">
              <a:solidFill>
                <a:srgbClr val="002060"/>
              </a:solidFill>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BE17A052-B0D2-4EC7-B9D1-94D025DB7712}"/>
              </a:ext>
            </a:extLst>
          </p:cNvPr>
          <p:cNvPicPr>
            <a:picLocks noChangeAspect="1"/>
          </p:cNvPicPr>
          <p:nvPr/>
        </p:nvPicPr>
        <p:blipFill>
          <a:blip r:embed="rId2"/>
          <a:stretch>
            <a:fillRect/>
          </a:stretch>
        </p:blipFill>
        <p:spPr>
          <a:xfrm>
            <a:off x="3203848" y="4797152"/>
            <a:ext cx="3651126" cy="1843549"/>
          </a:xfrm>
          <a:prstGeom prst="rect">
            <a:avLst/>
          </a:prstGeom>
        </p:spPr>
      </p:pic>
    </p:spTree>
    <p:extLst>
      <p:ext uri="{BB962C8B-B14F-4D97-AF65-F5344CB8AC3E}">
        <p14:creationId xmlns:p14="http://schemas.microsoft.com/office/powerpoint/2010/main" val="3304855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rgbClr val="002060"/>
            </a:gs>
          </a:gsLst>
          <a:path path="circle">
            <a:fillToRect l="10000" t="110000" r="10000" b="100000"/>
          </a:path>
        </a:gra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6D2633B-2E4F-4D9C-A413-C88DDF4AE37D}"/>
              </a:ext>
            </a:extLst>
          </p:cNvPr>
          <p:cNvPicPr>
            <a:picLocks noChangeAspect="1"/>
          </p:cNvPicPr>
          <p:nvPr/>
        </p:nvPicPr>
        <p:blipFill>
          <a:blip r:embed="rId3"/>
          <a:stretch>
            <a:fillRect/>
          </a:stretch>
        </p:blipFill>
        <p:spPr>
          <a:xfrm>
            <a:off x="141509" y="620688"/>
            <a:ext cx="4790531" cy="5437899"/>
          </a:xfrm>
          <a:prstGeom prst="rect">
            <a:avLst/>
          </a:prstGeom>
        </p:spPr>
      </p:pic>
      <p:sp>
        <p:nvSpPr>
          <p:cNvPr id="6" name="ZoneTexte 5">
            <a:extLst>
              <a:ext uri="{FF2B5EF4-FFF2-40B4-BE49-F238E27FC236}">
                <a16:creationId xmlns:a16="http://schemas.microsoft.com/office/drawing/2014/main" id="{21833A73-102D-4355-841C-D65A742D6517}"/>
              </a:ext>
            </a:extLst>
          </p:cNvPr>
          <p:cNvSpPr txBox="1"/>
          <p:nvPr/>
        </p:nvSpPr>
        <p:spPr>
          <a:xfrm>
            <a:off x="4932040" y="5519554"/>
            <a:ext cx="4165988" cy="861774"/>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6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 R. </a:t>
            </a:r>
            <a:r>
              <a:rPr lang="fr-FR" sz="1600" b="1" dirty="0" err="1">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Bowers</a:t>
            </a:r>
            <a:r>
              <a:rPr lang="fr-FR" sz="16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coll. - </a:t>
            </a:r>
            <a:r>
              <a:rPr lang="en-US" sz="16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Poliovirus Receptor: More than a simple viral receptor - Virus Res. 2017 - 15; 242: 1–6.</a:t>
            </a:r>
          </a:p>
        </p:txBody>
      </p:sp>
      <p:sp>
        <p:nvSpPr>
          <p:cNvPr id="2" name="ZoneTexte 1">
            <a:extLst>
              <a:ext uri="{FF2B5EF4-FFF2-40B4-BE49-F238E27FC236}">
                <a16:creationId xmlns:a16="http://schemas.microsoft.com/office/drawing/2014/main" id="{804D0BB9-5A3D-47C8-8E66-BBDF0A8E3E3E}"/>
              </a:ext>
            </a:extLst>
          </p:cNvPr>
          <p:cNvSpPr txBox="1"/>
          <p:nvPr/>
        </p:nvSpPr>
        <p:spPr>
          <a:xfrm>
            <a:off x="141509" y="717078"/>
            <a:ext cx="686075" cy="479674"/>
          </a:xfrm>
          <a:prstGeom prst="rect">
            <a:avLst/>
          </a:prstGeom>
          <a:solidFill>
            <a:schemeClr val="tx1"/>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BD89BFA9-6D66-4601-B267-DD31B62DE329}"/>
              </a:ext>
            </a:extLst>
          </p:cNvPr>
          <p:cNvSpPr txBox="1"/>
          <p:nvPr/>
        </p:nvSpPr>
        <p:spPr>
          <a:xfrm>
            <a:off x="4173957" y="692696"/>
            <a:ext cx="686075" cy="479674"/>
          </a:xfrm>
          <a:prstGeom prst="rect">
            <a:avLst/>
          </a:prstGeom>
          <a:solidFill>
            <a:schemeClr val="tx1"/>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57B6467C-0B27-4545-9DCF-8049315337B8}"/>
              </a:ext>
            </a:extLst>
          </p:cNvPr>
          <p:cNvSpPr txBox="1"/>
          <p:nvPr/>
        </p:nvSpPr>
        <p:spPr>
          <a:xfrm>
            <a:off x="2737795" y="1702549"/>
            <a:ext cx="2194245" cy="646331"/>
          </a:xfrm>
          <a:prstGeom prst="rect">
            <a:avLst/>
          </a:prstGeom>
          <a:noFill/>
        </p:spPr>
        <p:txBody>
          <a:bodyPr wrap="square" rtlCol="0">
            <a:spAutoFit/>
          </a:bodyPr>
          <a:lstStyle/>
          <a:p>
            <a:pPr algn="ctr"/>
            <a:r>
              <a:rPr lang="fr-FR"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PVR + virus polio vaccinal </a:t>
            </a:r>
          </a:p>
        </p:txBody>
      </p:sp>
      <p:sp>
        <p:nvSpPr>
          <p:cNvPr id="9" name="Rectangle 2">
            <a:extLst>
              <a:ext uri="{FF2B5EF4-FFF2-40B4-BE49-F238E27FC236}">
                <a16:creationId xmlns:a16="http://schemas.microsoft.com/office/drawing/2014/main" id="{8E4EF37D-EBD7-4A69-B7F1-45AD6BC821DD}"/>
              </a:ext>
            </a:extLst>
          </p:cNvPr>
          <p:cNvSpPr>
            <a:spLocks noChangeArrowheads="1"/>
          </p:cNvSpPr>
          <p:nvPr/>
        </p:nvSpPr>
        <p:spPr bwMode="auto">
          <a:xfrm>
            <a:off x="5170512" y="819869"/>
            <a:ext cx="3721968" cy="1384995"/>
          </a:xfrm>
          <a:prstGeom prst="rect">
            <a:avLst/>
          </a:prstGeom>
          <a:solidFill>
            <a:srgbClr val="FFFFCC"/>
          </a:solid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Plusieurs types de cellules cancéreuses modifient le récepteur viral PVR, ce qui rend les cellules plus sensibles au poliovirus </a:t>
            </a:r>
            <a:r>
              <a:rPr kumimoji="0" lang="fr-FR" altLang="fr-FR" b="1" i="0" u="none" strike="noStrike" cap="none" normalizeH="0" baseline="0" dirty="0" err="1">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oncolytique</a:t>
            </a:r>
            <a:r>
              <a:rPr kumimoji="0" lang="fr-FR" altLang="fr-FR" b="1"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angle 1">
            <a:extLst>
              <a:ext uri="{FF2B5EF4-FFF2-40B4-BE49-F238E27FC236}">
                <a16:creationId xmlns:a16="http://schemas.microsoft.com/office/drawing/2014/main" id="{9FF88745-724C-4633-8BB6-6F76902F25E6}"/>
              </a:ext>
            </a:extLst>
          </p:cNvPr>
          <p:cNvSpPr>
            <a:spLocks noChangeArrowheads="1"/>
          </p:cNvSpPr>
          <p:nvPr/>
        </p:nvSpPr>
        <p:spPr bwMode="auto">
          <a:xfrm>
            <a:off x="5004048" y="2631395"/>
            <a:ext cx="4104456" cy="2492990"/>
          </a:xfrm>
          <a:prstGeom prst="rect">
            <a:avLst/>
          </a:prstGeom>
          <a:solidFill>
            <a:srgbClr val="FFFFCC"/>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kumimoji="0" lang="fr-FR" altLang="fr-FR" b="1" i="0" u="none" strike="noStrike" cap="none" normalizeH="0" baseline="0" dirty="0">
                <a:ln>
                  <a:noFill/>
                </a:ln>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éthode qui détruit les tumeurs par : </a:t>
            </a:r>
          </a:p>
          <a:p>
            <a:pPr marL="171450" marR="0" lvl="0" indent="-171450" algn="l" defTabSz="914400" rtl="0" eaLnBrk="0" fontAlgn="base" latinLnBrk="0" hangingPunct="0">
              <a:lnSpc>
                <a:spcPct val="100000"/>
              </a:lnSpc>
              <a:spcBef>
                <a:spcPct val="0"/>
              </a:spcBef>
              <a:spcAft>
                <a:spcPct val="0"/>
              </a:spcAft>
              <a:buClrTx/>
              <a:buSzTx/>
              <a:buFontTx/>
              <a:buChar char="-"/>
              <a:tabLst/>
            </a:pPr>
            <a:r>
              <a:rPr lang="fr-FR" altLang="fr-FR" b="1" dirty="0">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kumimoji="0" lang="fr-FR" altLang="fr-FR" b="1" i="0" u="none" strike="noStrike" cap="none" normalizeH="0" baseline="0" dirty="0">
                <a:ln>
                  <a:noFill/>
                </a:ln>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lyse directe de cellules néoplasiques ;</a:t>
            </a:r>
          </a:p>
          <a:p>
            <a:pPr marL="171450" marR="0" lvl="0" indent="-171450" algn="l" defTabSz="914400" rtl="0" eaLnBrk="0" fontAlgn="base" latinLnBrk="0" hangingPunct="0">
              <a:lnSpc>
                <a:spcPct val="100000"/>
              </a:lnSpc>
              <a:spcBef>
                <a:spcPct val="0"/>
              </a:spcBef>
              <a:spcAft>
                <a:spcPct val="0"/>
              </a:spcAft>
              <a:buClrTx/>
              <a:buSzTx/>
              <a:buFontTx/>
              <a:buChar char="-"/>
              <a:tabLst/>
            </a:pPr>
            <a:r>
              <a:rPr lang="fr-FR" altLang="fr-FR" b="1" dirty="0">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kumimoji="0" lang="fr-FR" altLang="fr-FR" b="1" i="0" u="none" strike="noStrike" cap="none" normalizeH="0" baseline="0" dirty="0">
                <a:ln>
                  <a:noFill/>
                </a:ln>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libération de molécules </a:t>
            </a:r>
            <a:r>
              <a:rPr kumimoji="0" lang="fr-FR" altLang="fr-FR" b="1" i="0" u="none" strike="noStrike" cap="none" normalizeH="0" baseline="0" dirty="0" err="1">
                <a:ln>
                  <a:noFill/>
                </a:ln>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immunostimulatrices</a:t>
            </a:r>
            <a:r>
              <a:rPr kumimoji="0" lang="fr-FR" altLang="fr-FR" b="1" i="0" u="none" strike="noStrike" cap="none" normalizeH="0" baseline="0" dirty="0">
                <a:ln>
                  <a:noFill/>
                </a:ln>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telles 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2121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cytokines et les antigènes du cancer, qui recrutent des cellules immunitaires, entraînant le système immunitaire à détruire la tumeur.</a:t>
            </a:r>
            <a:r>
              <a:rPr kumimoji="0" lang="fr-FR" altLang="fr-FR"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0" name="Espace réservé du pied de page 9">
            <a:extLst>
              <a:ext uri="{FF2B5EF4-FFF2-40B4-BE49-F238E27FC236}">
                <a16:creationId xmlns:a16="http://schemas.microsoft.com/office/drawing/2014/main" id="{464BF0ED-9280-4140-B05D-8BE64A1BF1CE}"/>
              </a:ext>
            </a:extLst>
          </p:cNvPr>
          <p:cNvSpPr>
            <a:spLocks noGrp="1"/>
          </p:cNvSpPr>
          <p:nvPr>
            <p:ph type="ftr" sz="quarter" idx="11"/>
          </p:nvPr>
        </p:nvSpPr>
        <p:spPr/>
        <p:txBody>
          <a:bodyPr/>
          <a:lstStyle/>
          <a:p>
            <a:endParaRPr lang="fr-FR"/>
          </a:p>
        </p:txBody>
      </p:sp>
      <p:sp>
        <p:nvSpPr>
          <p:cNvPr id="11" name="Espace réservé du numéro de diapositive 10">
            <a:extLst>
              <a:ext uri="{FF2B5EF4-FFF2-40B4-BE49-F238E27FC236}">
                <a16:creationId xmlns:a16="http://schemas.microsoft.com/office/drawing/2014/main" id="{74E53717-FEEA-406E-9C16-5C58DD0747B2}"/>
              </a:ext>
            </a:extLst>
          </p:cNvPr>
          <p:cNvSpPr>
            <a:spLocks noGrp="1"/>
          </p:cNvSpPr>
          <p:nvPr>
            <p:ph type="sldNum" sz="quarter" idx="12"/>
          </p:nvPr>
        </p:nvSpPr>
        <p:spPr/>
        <p:txBody>
          <a:bodyPr/>
          <a:lstStyle/>
          <a:p>
            <a:fld id="{18C32EC4-97F9-4319-A0AE-0AAF1E411A18}" type="slidenum">
              <a:rPr lang="fr-FR" smtClean="0"/>
              <a:pPr/>
              <a:t>43</a:t>
            </a:fld>
            <a:endParaRPr lang="fr-FR"/>
          </a:p>
        </p:txBody>
      </p:sp>
    </p:spTree>
    <p:extLst>
      <p:ext uri="{BB962C8B-B14F-4D97-AF65-F5344CB8AC3E}">
        <p14:creationId xmlns:p14="http://schemas.microsoft.com/office/powerpoint/2010/main" val="740809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3000">
              <a:schemeClr val="bg2">
                <a:tint val="83000"/>
                <a:satMod val="320000"/>
              </a:schemeClr>
            </a:gs>
            <a:gs pos="8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4BFC7A-8B8D-4542-A199-13D9D375C9F8}"/>
              </a:ext>
            </a:extLst>
          </p:cNvPr>
          <p:cNvSpPr/>
          <p:nvPr/>
        </p:nvSpPr>
        <p:spPr>
          <a:xfrm>
            <a:off x="863588" y="4883676"/>
            <a:ext cx="7416824" cy="1569660"/>
          </a:xfrm>
          <a:prstGeom prst="rect">
            <a:avLst/>
          </a:prstGeom>
        </p:spPr>
        <p:txBody>
          <a:bodyPr wrap="square">
            <a:spAutoFit/>
          </a:bodyPr>
          <a:lstStyle/>
          <a:p>
            <a:pPr algn="ct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Equipement utilisé au sud du Niger pour vider les poubelles lors du diagnostic de 3 cas de polio (virus polio vaccinal virulent) en 2018</a:t>
            </a:r>
          </a:p>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Equipement d’un prix élevé et inutile</a:t>
            </a:r>
          </a:p>
        </p:txBody>
      </p:sp>
      <p:pic>
        <p:nvPicPr>
          <p:cNvPr id="5" name="Picture 2" descr="Trois cas de polio confirmÃ©s au Sud du Niger.">
            <a:extLst>
              <a:ext uri="{FF2B5EF4-FFF2-40B4-BE49-F238E27FC236}">
                <a16:creationId xmlns:a16="http://schemas.microsoft.com/office/drawing/2014/main" id="{DB0FF5B1-F2F4-49E3-B10C-9D55F9171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21950"/>
            <a:ext cx="6422838" cy="427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262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25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ADE7242-5F81-4A86-8361-3DA62CFEEBF0}"/>
              </a:ext>
            </a:extLst>
          </p:cNvPr>
          <p:cNvSpPr txBox="1"/>
          <p:nvPr/>
        </p:nvSpPr>
        <p:spPr>
          <a:xfrm>
            <a:off x="683568" y="1700808"/>
            <a:ext cx="7776864" cy="4985980"/>
          </a:xfrm>
          <a:prstGeom prst="rect">
            <a:avLst/>
          </a:prstGeom>
          <a:noFill/>
        </p:spPr>
        <p:txBody>
          <a:bodyPr wrap="square" rtlCol="0">
            <a:spAutoFit/>
          </a:bodyPr>
          <a:lstStyle/>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les pays utilisant uniquement le Vaccin Polio Injectable,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risque de résurgence de virus polio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cas </a:t>
            </a:r>
            <a:r>
              <a:rPr lang="fr-FR" sz="2400" b="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d’importation</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est non négligeable, y compris lorsque la couverture vaccinale est élevée au niveau national. </a:t>
            </a:r>
          </a:p>
          <a:p>
            <a:endParaRPr lang="fr-FR" sz="1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Facteurs favorisants :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pays où la couverture vaccinale est plus basse et où les conditions d’hygiène favorisent la transmission fécale-orale.</a:t>
            </a:r>
          </a:p>
          <a:p>
            <a:endParaRPr lang="fr-FR" sz="1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Exemple de l’épidémie asymptomatique en </a:t>
            </a:r>
            <a:r>
              <a:rPr lang="fr-FR" sz="2400" b="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Israël</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2013.</a:t>
            </a: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Eradication des virus par l’utilisation du Vaccin injectable et Vaccin oral</a:t>
            </a:r>
          </a:p>
        </p:txBody>
      </p:sp>
      <p:sp>
        <p:nvSpPr>
          <p:cNvPr id="2" name="ZoneTexte 1">
            <a:extLst>
              <a:ext uri="{FF2B5EF4-FFF2-40B4-BE49-F238E27FC236}">
                <a16:creationId xmlns:a16="http://schemas.microsoft.com/office/drawing/2014/main" id="{ABC07142-32A0-4C12-BF00-2D1B44D34EF2}"/>
              </a:ext>
            </a:extLst>
          </p:cNvPr>
          <p:cNvSpPr txBox="1"/>
          <p:nvPr/>
        </p:nvSpPr>
        <p:spPr>
          <a:xfrm>
            <a:off x="1367644" y="620688"/>
            <a:ext cx="6408712" cy="830997"/>
          </a:xfrm>
          <a:prstGeom prst="rect">
            <a:avLst/>
          </a:prstGeom>
          <a:solidFill>
            <a:srgbClr val="FFFF99"/>
          </a:solidFill>
        </p:spPr>
        <p:txBody>
          <a:bodyPr wrap="square" rtlCol="0">
            <a:spAutoFit/>
          </a:bodyPr>
          <a:lstStyle/>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Problème de l’importation des souches de virus polio </a:t>
            </a:r>
          </a:p>
        </p:txBody>
      </p:sp>
    </p:spTree>
    <p:extLst>
      <p:ext uri="{BB962C8B-B14F-4D97-AF65-F5344CB8AC3E}">
        <p14:creationId xmlns:p14="http://schemas.microsoft.com/office/powerpoint/2010/main" val="2595641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100000">
              <a:schemeClr val="bg2">
                <a:tint val="83000"/>
                <a:satMod val="320000"/>
              </a:schemeClr>
            </a:gs>
            <a:gs pos="96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A8AD5F4-F3C3-4AD6-88E9-9A3067928770}"/>
              </a:ext>
            </a:extLst>
          </p:cNvPr>
          <p:cNvSpPr txBox="1"/>
          <p:nvPr/>
        </p:nvSpPr>
        <p:spPr>
          <a:xfrm>
            <a:off x="899592" y="649139"/>
            <a:ext cx="7704856" cy="2923877"/>
          </a:xfrm>
          <a:prstGeom prst="rect">
            <a:avLst/>
          </a:prstGeom>
          <a:noFill/>
        </p:spPr>
        <p:txBody>
          <a:bodyPr wrap="square" rtlCol="0">
            <a:spAutoFit/>
          </a:bodyPr>
          <a:lstStyle/>
          <a:p>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Birmanie</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Couverture vaccinale 89 % en 2007 </a:t>
            </a: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Polio   en 	2007 : 4 cas </a:t>
            </a: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2015 : 2 cas </a:t>
            </a: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2018 : 4 cas </a:t>
            </a: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2019 : 6 cas </a:t>
            </a: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Excrétion d’une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souche vaccinale virulente de type 1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pendant 2 à 3 ans</a:t>
            </a: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8" name="Picture 4" descr="Philippines : carte">
            <a:extLst>
              <a:ext uri="{FF2B5EF4-FFF2-40B4-BE49-F238E27FC236}">
                <a16:creationId xmlns:a16="http://schemas.microsoft.com/office/drawing/2014/main" id="{34FB3586-01AA-4266-8EE1-8D42E623D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198" y="3670752"/>
            <a:ext cx="6365162" cy="278258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57E8C7B-1171-42FB-8FE9-EDCA3B55ECC2}"/>
              </a:ext>
            </a:extLst>
          </p:cNvPr>
          <p:cNvSpPr txBox="1"/>
          <p:nvPr/>
        </p:nvSpPr>
        <p:spPr>
          <a:xfrm>
            <a:off x="4499992" y="5003884"/>
            <a:ext cx="634183" cy="369332"/>
          </a:xfrm>
          <a:prstGeom prst="rect">
            <a:avLst/>
          </a:prstGeom>
          <a:noFill/>
        </p:spPr>
        <p:txBody>
          <a:bodyPr wrap="square" rtlCol="0">
            <a:spAutoFit/>
          </a:bodyPr>
          <a:lstStyle/>
          <a:p>
            <a:r>
              <a:rPr lang="fr-F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p:txBody>
      </p:sp>
      <p:sp>
        <p:nvSpPr>
          <p:cNvPr id="8" name="ZoneTexte 7">
            <a:extLst>
              <a:ext uri="{FF2B5EF4-FFF2-40B4-BE49-F238E27FC236}">
                <a16:creationId xmlns:a16="http://schemas.microsoft.com/office/drawing/2014/main" id="{E2D262F9-4065-4677-A401-88C12083BBB6}"/>
              </a:ext>
            </a:extLst>
          </p:cNvPr>
          <p:cNvSpPr txBox="1"/>
          <p:nvPr/>
        </p:nvSpPr>
        <p:spPr>
          <a:xfrm>
            <a:off x="1763688" y="4221088"/>
            <a:ext cx="634183" cy="369332"/>
          </a:xfrm>
          <a:prstGeom prst="rect">
            <a:avLst/>
          </a:prstGeom>
          <a:noFill/>
        </p:spPr>
        <p:txBody>
          <a:bodyPr wrap="square" rtlCol="0">
            <a:spAutoFit/>
          </a:bodyPr>
          <a:lstStyle/>
          <a:p>
            <a:r>
              <a:rPr lang="fr-F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p:txBody>
      </p:sp>
      <p:sp>
        <p:nvSpPr>
          <p:cNvPr id="3" name="Espace réservé du numéro de diapositive 2">
            <a:extLst>
              <a:ext uri="{FF2B5EF4-FFF2-40B4-BE49-F238E27FC236}">
                <a16:creationId xmlns:a16="http://schemas.microsoft.com/office/drawing/2014/main" id="{E89BE4A9-5972-4566-AEBF-C85D552C27EA}"/>
              </a:ext>
            </a:extLst>
          </p:cNvPr>
          <p:cNvSpPr>
            <a:spLocks noGrp="1"/>
          </p:cNvSpPr>
          <p:nvPr>
            <p:ph type="sldNum" sz="quarter" idx="12"/>
          </p:nvPr>
        </p:nvSpPr>
        <p:spPr/>
        <p:txBody>
          <a:bodyPr/>
          <a:lstStyle/>
          <a:p>
            <a:fld id="{18C32EC4-97F9-4319-A0AE-0AAF1E411A18}" type="slidenum">
              <a:rPr lang="fr-FR" smtClean="0"/>
              <a:pPr/>
              <a:t>46</a:t>
            </a:fld>
            <a:endParaRPr lang="fr-FR"/>
          </a:p>
        </p:txBody>
      </p:sp>
    </p:spTree>
    <p:extLst>
      <p:ext uri="{BB962C8B-B14F-4D97-AF65-F5344CB8AC3E}">
        <p14:creationId xmlns:p14="http://schemas.microsoft.com/office/powerpoint/2010/main" val="254878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0">
              <a:schemeClr val="bg2">
                <a:tint val="83000"/>
                <a:satMod val="320000"/>
              </a:schemeClr>
            </a:gs>
            <a:gs pos="3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A4367D7-9121-4CBF-B23E-8D517475042B}"/>
              </a:ext>
            </a:extLst>
          </p:cNvPr>
          <p:cNvSpPr txBox="1"/>
          <p:nvPr/>
        </p:nvSpPr>
        <p:spPr>
          <a:xfrm>
            <a:off x="611560" y="1148546"/>
            <a:ext cx="8064896" cy="5016758"/>
          </a:xfrm>
          <a:prstGeom prst="rect">
            <a:avLst/>
          </a:prstGeom>
          <a:noFill/>
        </p:spPr>
        <p:txBody>
          <a:bodyPr wrap="square" rtlCol="0">
            <a:spAutoFit/>
          </a:bodyPr>
          <a:lstStyle/>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9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Contamination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arrivée du virus dans le tube digestif (eau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Passage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par les voies lymphatiques de l’intestin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(plaques Peyer),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vaisseaux sanguins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(virémie)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Atteinte des cellules cibles : </a:t>
            </a:r>
            <a:r>
              <a:rPr lang="fr-FR" sz="24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neurones moteurs de la corne antérieure de la moelle épinière</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Destruction des cellules cibles</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L’influx nerveux ne parvient plus aux muscles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poliomyélite aigüe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chez 1 % des personnes contaminées →</a:t>
            </a:r>
            <a:r>
              <a:rPr lang="fr-FR" sz="2400" b="1" dirty="0">
                <a:latin typeface="Arial" panose="020B0604020202020204" pitchFamily="34" charset="0"/>
                <a:cs typeface="Arial" panose="020B0604020202020204" pitchFamily="34" charset="0"/>
              </a:rPr>
              <a:t> paralysie - Létalité dans 5 % des cas </a:t>
            </a:r>
            <a:r>
              <a:rPr lang="fr-FR" sz="2400" b="1" dirty="0">
                <a:solidFill>
                  <a:srgbClr val="FFFF00"/>
                </a:solidFill>
                <a:latin typeface="Arial" panose="020B0604020202020204" pitchFamily="34" charset="0"/>
                <a:cs typeface="Arial" panose="020B0604020202020204" pitchFamily="34" charset="0"/>
              </a:rPr>
              <a:t>Paralysie irréversible</a:t>
            </a:r>
            <a:r>
              <a:rPr lang="fr-FR" sz="2400" b="1" dirty="0">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400" b="1" dirty="0">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atrophies musculaires séquellaires </a:t>
            </a:r>
          </a:p>
          <a:p>
            <a:r>
              <a:rPr lang="fr-FR" sz="9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 name="ZoneTexte 5">
            <a:extLst>
              <a:ext uri="{FF2B5EF4-FFF2-40B4-BE49-F238E27FC236}">
                <a16:creationId xmlns:a16="http://schemas.microsoft.com/office/drawing/2014/main" id="{2AEB78C2-1B09-487C-BE6C-385AF653B4AD}"/>
              </a:ext>
            </a:extLst>
          </p:cNvPr>
          <p:cNvSpPr txBox="1"/>
          <p:nvPr/>
        </p:nvSpPr>
        <p:spPr>
          <a:xfrm>
            <a:off x="936104" y="542536"/>
            <a:ext cx="7164288" cy="584775"/>
          </a:xfrm>
          <a:prstGeom prst="rect">
            <a:avLst/>
          </a:prstGeom>
          <a:solidFill>
            <a:srgbClr val="FFFFCC"/>
          </a:solidFill>
        </p:spPr>
        <p:txBody>
          <a:bodyPr wrap="square" rtlCol="0">
            <a:spAutoFit/>
          </a:bodyPr>
          <a:lstStyle/>
          <a:p>
            <a:pPr algn="ctr"/>
            <a:r>
              <a:rPr lang="fr-F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Physiopathologie de la poliomyélite</a:t>
            </a:r>
          </a:p>
        </p:txBody>
      </p:sp>
      <p:sp>
        <p:nvSpPr>
          <p:cNvPr id="7" name="Rectangle : coins arrondis 6">
            <a:extLst>
              <a:ext uri="{FF2B5EF4-FFF2-40B4-BE49-F238E27FC236}">
                <a16:creationId xmlns:a16="http://schemas.microsoft.com/office/drawing/2014/main" id="{720A4BB5-38EA-4186-998D-8255BAB05D01}"/>
              </a:ext>
            </a:extLst>
          </p:cNvPr>
          <p:cNvSpPr/>
          <p:nvPr/>
        </p:nvSpPr>
        <p:spPr>
          <a:xfrm>
            <a:off x="3203848" y="5949280"/>
            <a:ext cx="5135381" cy="489546"/>
          </a:xfrm>
          <a:prstGeom prst="roundRect">
            <a:avLst/>
          </a:prstGeom>
          <a:solidFill>
            <a:srgbClr val="99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 asymptomatique &gt; 95 % des cas</a:t>
            </a:r>
          </a:p>
        </p:txBody>
      </p:sp>
    </p:spTree>
    <p:extLst>
      <p:ext uri="{BB962C8B-B14F-4D97-AF65-F5344CB8AC3E}">
        <p14:creationId xmlns:p14="http://schemas.microsoft.com/office/powerpoint/2010/main" val="255701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156F69C-CDD9-4FB1-BC06-1AED854219E7}"/>
              </a:ext>
            </a:extLst>
          </p:cNvPr>
          <p:cNvSpPr txBox="1">
            <a:spLocks noChangeArrowheads="1"/>
          </p:cNvSpPr>
          <p:nvPr/>
        </p:nvSpPr>
        <p:spPr bwMode="auto">
          <a:xfrm>
            <a:off x="1259632" y="4509120"/>
            <a:ext cx="6552728" cy="83099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fr-FR" altLang="fr-FR" sz="2400" b="1" dirty="0">
                <a:solidFill>
                  <a:srgbClr val="FFFF99"/>
                </a:solidFill>
              </a:rPr>
              <a:t>Virus polio : </a:t>
            </a:r>
            <a:r>
              <a:rPr lang="fr-FR" sz="2400" dirty="0"/>
              <a:t> </a:t>
            </a:r>
            <a:r>
              <a:rPr lang="fr-FR" sz="2400" b="1" dirty="0">
                <a:effectLst>
                  <a:outerShdw blurRad="38100" dist="38100" dir="2700000" algn="tl">
                    <a:srgbClr val="000000">
                      <a:alpha val="43137"/>
                    </a:srgbClr>
                  </a:outerShdw>
                </a:effectLst>
              </a:rPr>
              <a:t>entérovirus de la famille des </a:t>
            </a:r>
            <a:r>
              <a:rPr lang="fr-FR" sz="2400" b="1" i="1" dirty="0" err="1">
                <a:effectLst>
                  <a:outerShdw blurRad="38100" dist="38100" dir="2700000" algn="tl">
                    <a:srgbClr val="000000">
                      <a:alpha val="43137"/>
                    </a:srgbClr>
                  </a:outerShdw>
                </a:effectLst>
              </a:rPr>
              <a:t>Picornaviridae</a:t>
            </a:r>
            <a:r>
              <a:rPr lang="fr-FR" sz="2400" b="1" dirty="0">
                <a:effectLst>
                  <a:outerShdw blurRad="38100" dist="38100" dir="2700000" algn="tl">
                    <a:srgbClr val="000000">
                      <a:alpha val="43137"/>
                    </a:srgbClr>
                  </a:outerShdw>
                </a:effectLst>
              </a:rPr>
              <a:t> – Types : 1, 2 et 3 </a:t>
            </a:r>
          </a:p>
        </p:txBody>
      </p:sp>
      <p:sp>
        <p:nvSpPr>
          <p:cNvPr id="10" name="ZoneTexte 7">
            <a:extLst>
              <a:ext uri="{FF2B5EF4-FFF2-40B4-BE49-F238E27FC236}">
                <a16:creationId xmlns:a16="http://schemas.microsoft.com/office/drawing/2014/main" id="{9C7FADC2-D1E5-46E5-A8C5-BC41A7E81ECF}"/>
              </a:ext>
            </a:extLst>
          </p:cNvPr>
          <p:cNvSpPr txBox="1">
            <a:spLocks noChangeArrowheads="1"/>
          </p:cNvSpPr>
          <p:nvPr/>
        </p:nvSpPr>
        <p:spPr bwMode="auto">
          <a:xfrm>
            <a:off x="3486748" y="3701802"/>
            <a:ext cx="403758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800" b="1" dirty="0">
                <a:solidFill>
                  <a:srgbClr val="FFC000"/>
                </a:solidFill>
                <a:effectLst>
                  <a:outerShdw blurRad="38100" dist="38100" dir="2700000" algn="tl">
                    <a:srgbClr val="000000">
                      <a:alpha val="43137"/>
                    </a:srgbClr>
                  </a:outerShdw>
                </a:effectLst>
              </a:rPr>
              <a:t>Cellule hôte : </a:t>
            </a:r>
            <a:r>
              <a:rPr lang="fr-FR" altLang="fr-FR" sz="2800" b="1" dirty="0">
                <a:solidFill>
                  <a:srgbClr val="00FFFF"/>
                </a:solidFill>
                <a:effectLst>
                  <a:outerShdw blurRad="38100" dist="38100" dir="2700000" algn="tl">
                    <a:srgbClr val="000000">
                      <a:alpha val="43137"/>
                    </a:srgbClr>
                  </a:outerShdw>
                </a:effectLst>
              </a:rPr>
              <a:t>neurone</a:t>
            </a:r>
          </a:p>
        </p:txBody>
      </p:sp>
      <p:sp>
        <p:nvSpPr>
          <p:cNvPr id="11" name="ZoneTexte 8">
            <a:extLst>
              <a:ext uri="{FF2B5EF4-FFF2-40B4-BE49-F238E27FC236}">
                <a16:creationId xmlns:a16="http://schemas.microsoft.com/office/drawing/2014/main" id="{77B6154C-BB6B-4528-8E57-A6C0768F1C43}"/>
              </a:ext>
            </a:extLst>
          </p:cNvPr>
          <p:cNvSpPr txBox="1">
            <a:spLocks noChangeArrowheads="1"/>
          </p:cNvSpPr>
          <p:nvPr/>
        </p:nvSpPr>
        <p:spPr bwMode="auto">
          <a:xfrm>
            <a:off x="5724128" y="2483604"/>
            <a:ext cx="3384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dirty="0"/>
              <a:t>Virus de la polio</a:t>
            </a:r>
          </a:p>
          <a:p>
            <a:pPr algn="ctr" eaLnBrk="1" hangingPunct="1">
              <a:spcBef>
                <a:spcPct val="0"/>
              </a:spcBef>
              <a:buFontTx/>
              <a:buNone/>
            </a:pPr>
            <a:r>
              <a:rPr lang="fr-FR" altLang="fr-FR" sz="2000" b="1" dirty="0"/>
              <a:t> Microscope électronique</a:t>
            </a:r>
          </a:p>
        </p:txBody>
      </p:sp>
      <p:sp>
        <p:nvSpPr>
          <p:cNvPr id="14" name="Text Box 7">
            <a:extLst>
              <a:ext uri="{FF2B5EF4-FFF2-40B4-BE49-F238E27FC236}">
                <a16:creationId xmlns:a16="http://schemas.microsoft.com/office/drawing/2014/main" id="{0D5D1DC1-FC16-47C3-B223-0CF82C9413BF}"/>
              </a:ext>
            </a:extLst>
          </p:cNvPr>
          <p:cNvSpPr txBox="1">
            <a:spLocks noChangeArrowheads="1"/>
          </p:cNvSpPr>
          <p:nvPr/>
        </p:nvSpPr>
        <p:spPr bwMode="auto">
          <a:xfrm>
            <a:off x="6876256" y="3203684"/>
            <a:ext cx="1224136" cy="369332"/>
          </a:xfrm>
          <a:prstGeom prst="rect">
            <a:avLst/>
          </a:prstGeom>
          <a:noFill/>
          <a:ln w="28575">
            <a:solidFill>
              <a:srgbClr val="FF3300"/>
            </a:solidFill>
            <a:miter lim="800000"/>
            <a:headEnd/>
            <a:tailEnd/>
          </a:ln>
          <a:effectLst/>
        </p:spPr>
        <p:txBody>
          <a:bodyPr wrap="square">
            <a:spAutoFit/>
          </a:bodyPr>
          <a:lstStyle/>
          <a:p>
            <a:pPr algn="ctr">
              <a:spcBef>
                <a:spcPct val="50000"/>
              </a:spcBef>
              <a:defRPr/>
            </a:pPr>
            <a:r>
              <a:rPr lang="fr-FR" b="1" dirty="0">
                <a:solidFill>
                  <a:srgbClr val="FFFF99"/>
                </a:solidFill>
                <a:effectLst>
                  <a:outerShdw blurRad="38100" dist="38100" dir="2700000" algn="tl">
                    <a:srgbClr val="000000"/>
                  </a:outerShdw>
                </a:effectLst>
                <a:latin typeface="Arial" panose="020B0604020202020204" pitchFamily="34" charset="0"/>
                <a:cs typeface="Arial" panose="020B0604020202020204" pitchFamily="34" charset="0"/>
              </a:rPr>
              <a:t>0,03 µm</a:t>
            </a:r>
            <a:endParaRPr lang="fr-FR" dirty="0">
              <a:solidFill>
                <a:srgbClr val="FFFF99"/>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15A5421D-DCF9-4BB2-95DC-EDC50709E880}"/>
              </a:ext>
            </a:extLst>
          </p:cNvPr>
          <p:cNvSpPr txBox="1"/>
          <p:nvPr/>
        </p:nvSpPr>
        <p:spPr>
          <a:xfrm>
            <a:off x="1187624" y="683985"/>
            <a:ext cx="5040560" cy="584775"/>
          </a:xfrm>
          <a:prstGeom prst="rect">
            <a:avLst/>
          </a:prstGeom>
          <a:solidFill>
            <a:srgbClr val="FFFFCC"/>
          </a:solidFill>
          <a:ln w="28575">
            <a:solidFill>
              <a:srgbClr val="FF0000"/>
            </a:solidFill>
          </a:ln>
        </p:spPr>
        <p:txBody>
          <a:bodyPr wrap="square" rtlCol="0">
            <a:spAutoFit/>
          </a:bodyPr>
          <a:lstStyle/>
          <a:p>
            <a:pPr algn="ctr"/>
            <a:r>
              <a:rPr lang="fr-F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de la polio (ARN +)</a:t>
            </a:r>
          </a:p>
        </p:txBody>
      </p:sp>
      <p:sp>
        <p:nvSpPr>
          <p:cNvPr id="9" name="Rectangle : coins arrondis 8">
            <a:extLst>
              <a:ext uri="{FF2B5EF4-FFF2-40B4-BE49-F238E27FC236}">
                <a16:creationId xmlns:a16="http://schemas.microsoft.com/office/drawing/2014/main" id="{F4E7765B-1813-42A5-B56D-238A2DC4F915}"/>
              </a:ext>
            </a:extLst>
          </p:cNvPr>
          <p:cNvSpPr/>
          <p:nvPr/>
        </p:nvSpPr>
        <p:spPr>
          <a:xfrm>
            <a:off x="827584" y="5661249"/>
            <a:ext cx="7344816" cy="576063"/>
          </a:xfrm>
          <a:prstGeom prst="roundRect">
            <a:avLst/>
          </a:prstGeom>
          <a:solidFill>
            <a:srgbClr val="99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très résistant dans le milieu extérieur (eau)</a:t>
            </a:r>
          </a:p>
        </p:txBody>
      </p:sp>
      <p:pic>
        <p:nvPicPr>
          <p:cNvPr id="2" name="Image 1">
            <a:extLst>
              <a:ext uri="{FF2B5EF4-FFF2-40B4-BE49-F238E27FC236}">
                <a16:creationId xmlns:a16="http://schemas.microsoft.com/office/drawing/2014/main" id="{48F0F47C-8AF9-4394-AE27-EDA7BAC8A8F1}"/>
              </a:ext>
            </a:extLst>
          </p:cNvPr>
          <p:cNvPicPr>
            <a:picLocks noChangeAspect="1"/>
          </p:cNvPicPr>
          <p:nvPr/>
        </p:nvPicPr>
        <p:blipFill>
          <a:blip r:embed="rId3"/>
          <a:stretch>
            <a:fillRect/>
          </a:stretch>
        </p:blipFill>
        <p:spPr>
          <a:xfrm rot="16200000">
            <a:off x="459677" y="1548926"/>
            <a:ext cx="2664296" cy="3112076"/>
          </a:xfrm>
          <a:prstGeom prst="rect">
            <a:avLst/>
          </a:prstGeom>
        </p:spPr>
      </p:pic>
      <p:sp>
        <p:nvSpPr>
          <p:cNvPr id="3" name="Rectangle 2">
            <a:extLst>
              <a:ext uri="{FF2B5EF4-FFF2-40B4-BE49-F238E27FC236}">
                <a16:creationId xmlns:a16="http://schemas.microsoft.com/office/drawing/2014/main" id="{50969602-1F78-4E4F-B4EE-6B93AF41D7AF}"/>
              </a:ext>
            </a:extLst>
          </p:cNvPr>
          <p:cNvSpPr/>
          <p:nvPr/>
        </p:nvSpPr>
        <p:spPr>
          <a:xfrm>
            <a:off x="1931742" y="1772816"/>
            <a:ext cx="1416121" cy="12961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A88F607-759B-427B-9C5E-041095354ED2}"/>
              </a:ext>
            </a:extLst>
          </p:cNvPr>
          <p:cNvSpPr txBox="1"/>
          <p:nvPr/>
        </p:nvSpPr>
        <p:spPr>
          <a:xfrm>
            <a:off x="2256523" y="1700808"/>
            <a:ext cx="3528392" cy="830997"/>
          </a:xfrm>
          <a:prstGeom prst="rect">
            <a:avLst/>
          </a:prstGeom>
          <a:noFill/>
          <a:ln w="28575">
            <a:solidFill>
              <a:srgbClr val="FFC000"/>
            </a:solidFill>
          </a:ln>
        </p:spPr>
        <p:txBody>
          <a:bodyPr wrap="square" rtlCol="0">
            <a:spAutoFit/>
          </a:bodyPr>
          <a:lstStyle/>
          <a:p>
            <a:pPr algn="ctr"/>
            <a:r>
              <a:rPr lang="fr-FR" alt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Parasite intracellulaire obligatoire </a:t>
            </a:r>
          </a:p>
        </p:txBody>
      </p:sp>
      <p:pic>
        <p:nvPicPr>
          <p:cNvPr id="1026" name="Picture 2" descr="Résultat de recherche d'images pour &quot;virus poliomyélite&quot;">
            <a:extLst>
              <a:ext uri="{FF2B5EF4-FFF2-40B4-BE49-F238E27FC236}">
                <a16:creationId xmlns:a16="http://schemas.microsoft.com/office/drawing/2014/main" id="{9D45F08E-E7D8-433D-B608-248365E20C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712329"/>
            <a:ext cx="2483768" cy="165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7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91E90EA-D8B7-493A-B962-C21D1FE507EC}"/>
              </a:ext>
            </a:extLst>
          </p:cNvPr>
          <p:cNvSpPr txBox="1"/>
          <p:nvPr/>
        </p:nvSpPr>
        <p:spPr>
          <a:xfrm>
            <a:off x="5004048" y="516736"/>
            <a:ext cx="3744416" cy="3416320"/>
          </a:xfrm>
          <a:prstGeom prst="rect">
            <a:avLst/>
          </a:prstGeom>
          <a:noFill/>
          <a:ln w="28575">
            <a:solidFill>
              <a:srgbClr val="FF0000"/>
            </a:solidFill>
          </a:ln>
        </p:spPr>
        <p:txBody>
          <a:bodyPr wrap="square" rtlCol="0">
            <a:spAutoFit/>
          </a:bodyPr>
          <a:lstStyle/>
          <a:p>
            <a:pPr algn="ctr"/>
            <a:r>
              <a:rPr lang="fr-FR" sz="2400" b="1" dirty="0">
                <a:solidFill>
                  <a:srgbClr val="FFFF00"/>
                </a:solidFill>
                <a:latin typeface="Arial" panose="020B0604020202020204" pitchFamily="34" charset="0"/>
                <a:cs typeface="Arial" panose="020B0604020202020204" pitchFamily="34" charset="0"/>
              </a:rPr>
              <a:t>La multiplication d’un virus dans une cellule comporte six étapes :</a:t>
            </a:r>
          </a:p>
          <a:p>
            <a:pPr algn="ctr"/>
            <a:r>
              <a:rPr lang="fr-FR" sz="2400" b="1" dirty="0">
                <a:latin typeface="Arial" panose="020B0604020202020204" pitchFamily="34" charset="0"/>
                <a:cs typeface="Arial" panose="020B0604020202020204" pitchFamily="34" charset="0"/>
              </a:rPr>
              <a:t>1 – Attachement </a:t>
            </a:r>
            <a:r>
              <a:rPr lang="fr-FR" sz="2000" b="1" dirty="0">
                <a:latin typeface="Arial" panose="020B0604020202020204" pitchFamily="34" charset="0"/>
                <a:cs typeface="Arial" panose="020B0604020202020204" pitchFamily="34" charset="0"/>
              </a:rPr>
              <a:t>(PVR)</a:t>
            </a:r>
          </a:p>
          <a:p>
            <a:pPr algn="ctr"/>
            <a:r>
              <a:rPr lang="fr-FR" sz="2400" b="1" dirty="0">
                <a:latin typeface="Arial" panose="020B0604020202020204" pitchFamily="34" charset="0"/>
                <a:cs typeface="Arial" panose="020B0604020202020204" pitchFamily="34" charset="0"/>
              </a:rPr>
              <a:t>2 - Pénétration</a:t>
            </a:r>
          </a:p>
          <a:p>
            <a:pPr algn="ctr"/>
            <a:r>
              <a:rPr lang="fr-FR" sz="2400" b="1" dirty="0">
                <a:latin typeface="Arial" panose="020B0604020202020204" pitchFamily="34" charset="0"/>
                <a:cs typeface="Arial" panose="020B0604020202020204" pitchFamily="34" charset="0"/>
              </a:rPr>
              <a:t>3 - Décapsidation</a:t>
            </a:r>
          </a:p>
          <a:p>
            <a:pPr algn="ctr"/>
            <a:r>
              <a:rPr lang="fr-FR" sz="2400" b="1" dirty="0">
                <a:latin typeface="Arial" panose="020B0604020202020204" pitchFamily="34" charset="0"/>
                <a:cs typeface="Arial" panose="020B0604020202020204" pitchFamily="34" charset="0"/>
              </a:rPr>
              <a:t>4 - Réplication</a:t>
            </a:r>
          </a:p>
          <a:p>
            <a:pPr algn="ctr"/>
            <a:r>
              <a:rPr lang="fr-FR" sz="2400" b="1" dirty="0">
                <a:latin typeface="Arial" panose="020B0604020202020204" pitchFamily="34" charset="0"/>
                <a:cs typeface="Arial" panose="020B0604020202020204" pitchFamily="34" charset="0"/>
              </a:rPr>
              <a:t>5 - Encapsidation</a:t>
            </a:r>
          </a:p>
          <a:p>
            <a:pPr algn="ctr"/>
            <a:r>
              <a:rPr lang="fr-FR" sz="2400" b="1" dirty="0">
                <a:latin typeface="Arial" panose="020B0604020202020204" pitchFamily="34" charset="0"/>
                <a:cs typeface="Arial" panose="020B0604020202020204" pitchFamily="34" charset="0"/>
              </a:rPr>
              <a:t>6 - Libération</a:t>
            </a:r>
          </a:p>
        </p:txBody>
      </p:sp>
      <p:sp>
        <p:nvSpPr>
          <p:cNvPr id="2" name="ZoneTexte 1">
            <a:extLst>
              <a:ext uri="{FF2B5EF4-FFF2-40B4-BE49-F238E27FC236}">
                <a16:creationId xmlns:a16="http://schemas.microsoft.com/office/drawing/2014/main" id="{EBF8A215-423F-43A3-A88D-001B5E97F34E}"/>
              </a:ext>
            </a:extLst>
          </p:cNvPr>
          <p:cNvSpPr txBox="1"/>
          <p:nvPr/>
        </p:nvSpPr>
        <p:spPr>
          <a:xfrm>
            <a:off x="5047861" y="4221088"/>
            <a:ext cx="3700603" cy="2246769"/>
          </a:xfrm>
          <a:prstGeom prst="rect">
            <a:avLst/>
          </a:prstGeom>
          <a:noFill/>
          <a:ln>
            <a:solidFill>
              <a:schemeClr val="tx1"/>
            </a:solidFill>
          </a:ln>
        </p:spPr>
        <p:txBody>
          <a:bodyPr wrap="square" rtlCol="0">
            <a:spAutoFit/>
          </a:bodyPr>
          <a:lstStyle/>
          <a:p>
            <a:pPr algn="ct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Etudes : </a:t>
            </a:r>
          </a:p>
          <a:p>
            <a:pPr algn="ctr"/>
            <a:r>
              <a:rPr lang="fr-FR" sz="20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Lien entre récepteur cellulaire (PVR) et facteur génétique de l’hôte</a:t>
            </a:r>
          </a:p>
          <a:p>
            <a:pPr algn="ctr"/>
            <a:r>
              <a:rPr lang="fr-FR" sz="20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(Prédisposition à la maladie)</a:t>
            </a:r>
          </a:p>
          <a:p>
            <a:pPr algn="ctr"/>
            <a:r>
              <a:rPr lang="fr-FR"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Lien entre PVR et immunité</a:t>
            </a:r>
          </a:p>
          <a:p>
            <a:pPr algn="ctr"/>
            <a:r>
              <a:rPr lang="fr-FR"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Lien entre PVR et cancer</a:t>
            </a:r>
          </a:p>
        </p:txBody>
      </p:sp>
      <p:pic>
        <p:nvPicPr>
          <p:cNvPr id="5" name="Image 4">
            <a:extLst>
              <a:ext uri="{FF2B5EF4-FFF2-40B4-BE49-F238E27FC236}">
                <a16:creationId xmlns:a16="http://schemas.microsoft.com/office/drawing/2014/main" id="{E404FBD5-38EB-4E25-97B6-669A78037160}"/>
              </a:ext>
            </a:extLst>
          </p:cNvPr>
          <p:cNvPicPr>
            <a:picLocks noChangeAspect="1"/>
          </p:cNvPicPr>
          <p:nvPr/>
        </p:nvPicPr>
        <p:blipFill>
          <a:blip r:embed="rId3"/>
          <a:stretch>
            <a:fillRect/>
          </a:stretch>
        </p:blipFill>
        <p:spPr>
          <a:xfrm>
            <a:off x="184609" y="201976"/>
            <a:ext cx="4531407" cy="6377536"/>
          </a:xfrm>
          <a:prstGeom prst="rect">
            <a:avLst/>
          </a:prstGeom>
        </p:spPr>
      </p:pic>
      <p:sp>
        <p:nvSpPr>
          <p:cNvPr id="7" name="ZoneTexte 6">
            <a:extLst>
              <a:ext uri="{FF2B5EF4-FFF2-40B4-BE49-F238E27FC236}">
                <a16:creationId xmlns:a16="http://schemas.microsoft.com/office/drawing/2014/main" id="{0CA36F65-2462-4181-9705-0637E3228246}"/>
              </a:ext>
            </a:extLst>
          </p:cNvPr>
          <p:cNvSpPr txBox="1"/>
          <p:nvPr/>
        </p:nvSpPr>
        <p:spPr>
          <a:xfrm>
            <a:off x="323528" y="516736"/>
            <a:ext cx="648072" cy="391984"/>
          </a:xfrm>
          <a:prstGeom prst="rect">
            <a:avLst/>
          </a:prstGeom>
          <a:solidFill>
            <a:schemeClr val="tx1"/>
          </a:solidFill>
        </p:spPr>
        <p:txBody>
          <a:bodyPr wrap="square" rtlCol="0">
            <a:spAutoFit/>
          </a:bodyPr>
          <a:lstStyle/>
          <a:p>
            <a:endParaRPr lang="fr-FR" dirty="0"/>
          </a:p>
        </p:txBody>
      </p:sp>
    </p:spTree>
    <p:extLst>
      <p:ext uri="{BB962C8B-B14F-4D97-AF65-F5344CB8AC3E}">
        <p14:creationId xmlns:p14="http://schemas.microsoft.com/office/powerpoint/2010/main" val="240611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2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C17D5E0-F9E6-44E8-ACED-A096AB3151B5}"/>
              </a:ext>
            </a:extLst>
          </p:cNvPr>
          <p:cNvSpPr txBox="1"/>
          <p:nvPr/>
        </p:nvSpPr>
        <p:spPr>
          <a:xfrm>
            <a:off x="467544" y="1844824"/>
            <a:ext cx="8419363" cy="3877985"/>
          </a:xfrm>
          <a:prstGeom prst="rect">
            <a:avLst/>
          </a:prstGeom>
          <a:noFill/>
        </p:spPr>
        <p:txBody>
          <a:bodyPr wrap="square" rtlCol="0">
            <a:spAutoFit/>
          </a:bodyPr>
          <a:lstStyle/>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1908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découverte du virus de la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poliomyélite par K Landsteiner et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 Popper à Vienne (Autriche)</a:t>
            </a: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1937</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isolement du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polio de type 1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à Los Angeles</a:t>
            </a: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1938</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type 2</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à Boston </a:t>
            </a: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1939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 3</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à Baltimore</a:t>
            </a: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1949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 F. Enders, F. Ch. Robbins et T. H. Weller : multiplication du virus </a:t>
            </a:r>
            <a:r>
              <a:rPr lang="fr-FR"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vitro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des cultures cellulaires</a:t>
            </a: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DF326778-39C2-413B-B1A0-EBB3B0A49283}"/>
              </a:ext>
            </a:extLst>
          </p:cNvPr>
          <p:cNvSpPr txBox="1"/>
          <p:nvPr/>
        </p:nvSpPr>
        <p:spPr>
          <a:xfrm>
            <a:off x="827584" y="6093296"/>
            <a:ext cx="7344816" cy="338554"/>
          </a:xfrm>
          <a:prstGeom prst="rect">
            <a:avLst/>
          </a:prstGeom>
          <a:noFill/>
        </p:spPr>
        <p:txBody>
          <a:bodyPr wrap="square" rtlCol="0">
            <a:spAutoFit/>
          </a:bodyPr>
          <a:lstStyle/>
          <a:p>
            <a:r>
              <a:rPr lang="fr-FR" sz="16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Blondel et coll. -  Poliovirus et  apoptose. Virologie, 2006, 10 - 1 : 7 – 20.</a:t>
            </a:r>
          </a:p>
        </p:txBody>
      </p:sp>
      <p:sp>
        <p:nvSpPr>
          <p:cNvPr id="2" name="ZoneTexte 1">
            <a:extLst>
              <a:ext uri="{FF2B5EF4-FFF2-40B4-BE49-F238E27FC236}">
                <a16:creationId xmlns:a16="http://schemas.microsoft.com/office/drawing/2014/main" id="{46E3AB17-8C7A-421E-94DD-4E4A53F85162}"/>
              </a:ext>
            </a:extLst>
          </p:cNvPr>
          <p:cNvSpPr txBox="1"/>
          <p:nvPr/>
        </p:nvSpPr>
        <p:spPr>
          <a:xfrm>
            <a:off x="1835696" y="828001"/>
            <a:ext cx="2952328" cy="584775"/>
          </a:xfrm>
          <a:prstGeom prst="rect">
            <a:avLst/>
          </a:prstGeom>
          <a:solidFill>
            <a:srgbClr val="FFFFCC"/>
          </a:solidFill>
          <a:ln w="28575">
            <a:solidFill>
              <a:srgbClr val="FF0000"/>
            </a:solidFill>
          </a:ln>
        </p:spPr>
        <p:txBody>
          <a:bodyPr wrap="square" rtlCol="0">
            <a:spAutoFit/>
          </a:bodyPr>
          <a:lstStyle/>
          <a:p>
            <a:pPr algn="ctr"/>
            <a:r>
              <a:rPr lang="fr-F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Historique</a:t>
            </a:r>
          </a:p>
        </p:txBody>
      </p:sp>
      <p:pic>
        <p:nvPicPr>
          <p:cNvPr id="1026" name="Picture 2" descr="https://www.news-medical.net/image.axd?picture=2018%2f3%2fshutterstock_Katryna_Kon-7.jpg">
            <a:extLst>
              <a:ext uri="{FF2B5EF4-FFF2-40B4-BE49-F238E27FC236}">
                <a16:creationId xmlns:a16="http://schemas.microsoft.com/office/drawing/2014/main" id="{DC6C8759-931C-45B7-AB68-3738B0E085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60648"/>
            <a:ext cx="2772472" cy="184556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144EC45-A252-49AB-9094-8B868F43B3E3}"/>
              </a:ext>
            </a:extLst>
          </p:cNvPr>
          <p:cNvSpPr txBox="1"/>
          <p:nvPr/>
        </p:nvSpPr>
        <p:spPr>
          <a:xfrm>
            <a:off x="6156176" y="2155503"/>
            <a:ext cx="2782224" cy="769441"/>
          </a:xfrm>
          <a:prstGeom prst="rect">
            <a:avLst/>
          </a:prstGeom>
          <a:noFill/>
          <a:ln>
            <a:solidFill>
              <a:schemeClr val="tx1"/>
            </a:solidFill>
          </a:ln>
        </p:spPr>
        <p:txBody>
          <a:bodyPr wrap="square" rtlCol="0">
            <a:spAutoFit/>
          </a:bodyPr>
          <a:lstStyle/>
          <a:p>
            <a:pPr algn="ctr"/>
            <a:r>
              <a:rPr lang="fr-FR" sz="16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polio icosaédrique</a:t>
            </a:r>
          </a:p>
          <a:p>
            <a:pPr algn="ctr"/>
            <a:r>
              <a:rPr lang="fr-FR" sz="14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Katryna</a:t>
            </a:r>
            <a:r>
              <a:rPr lang="fr-FR" sz="1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Kon/Shutterstock.com</a:t>
            </a:r>
            <a:endParaRPr lang="fr-FR" sz="1400" b="1" dirty="0">
              <a:solidFill>
                <a:srgbClr val="66FF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52BD8E88-6F9D-412A-971F-7C13BC4A09B1}"/>
              </a:ext>
            </a:extLst>
          </p:cNvPr>
          <p:cNvSpPr>
            <a:spLocks noGrp="1"/>
          </p:cNvSpPr>
          <p:nvPr>
            <p:ph type="sldNum" sz="quarter" idx="12"/>
          </p:nvPr>
        </p:nvSpPr>
        <p:spPr/>
        <p:txBody>
          <a:bodyPr/>
          <a:lstStyle/>
          <a:p>
            <a:fld id="{18C32EC4-97F9-4319-A0AE-0AAF1E411A18}" type="slidenum">
              <a:rPr lang="fr-FR" smtClean="0"/>
              <a:pPr/>
              <a:t>8</a:t>
            </a:fld>
            <a:endParaRPr lang="fr-FR"/>
          </a:p>
        </p:txBody>
      </p:sp>
    </p:spTree>
    <p:extLst>
      <p:ext uri="{BB962C8B-B14F-4D97-AF65-F5344CB8AC3E}">
        <p14:creationId xmlns:p14="http://schemas.microsoft.com/office/powerpoint/2010/main" val="253256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3000">
              <a:srgbClr val="002060"/>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ZoneTexte 3"/>
          <p:cNvSpPr txBox="1"/>
          <p:nvPr/>
        </p:nvSpPr>
        <p:spPr>
          <a:xfrm>
            <a:off x="1331640" y="1705163"/>
            <a:ext cx="3240360" cy="2631490"/>
          </a:xfrm>
          <a:prstGeom prst="rect">
            <a:avLst/>
          </a:prstGeom>
          <a:noFill/>
        </p:spPr>
        <p:txBody>
          <a:bodyPr wrap="square" rtlCol="0">
            <a:spAutoFit/>
          </a:bodyPr>
          <a:lstStyle/>
          <a:p>
            <a:pPr algn="ctr"/>
            <a:endParaRPr lang="fr-FR"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ct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Vaccin J. SALK et P. LEPINE - </a:t>
            </a:r>
            <a:r>
              <a:rPr lang="fr-FR" sz="2800" b="1" dirty="0">
                <a:solidFill>
                  <a:srgbClr val="FFC000"/>
                </a:solidFill>
                <a:effectLst>
                  <a:outerShdw blurRad="38100" dist="38100" dir="2700000" algn="tl">
                    <a:srgbClr val="000000">
                      <a:alpha val="43137"/>
                    </a:srgbClr>
                  </a:outerShdw>
                </a:effectLst>
                <a:latin typeface="Arial" panose="020B0604020202020204" pitchFamily="34" charset="0"/>
                <a:cs typeface="Arial" pitchFamily="34" charset="0"/>
              </a:rPr>
              <a:t>1955</a:t>
            </a: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 </a:t>
            </a:r>
          </a:p>
          <a:p>
            <a:pPr algn="ctr"/>
            <a:r>
              <a:rPr lang="fr-FR" sz="2800" b="1" dirty="0">
                <a:solidFill>
                  <a:srgbClr val="FFFFCC"/>
                </a:solidFill>
                <a:effectLst>
                  <a:outerShdw blurRad="38100" dist="38100" dir="2700000" algn="tl">
                    <a:srgbClr val="000000">
                      <a:alpha val="43137"/>
                    </a:srgbClr>
                  </a:outerShdw>
                </a:effectLst>
                <a:latin typeface="Arial" panose="020B0604020202020204" pitchFamily="34" charset="0"/>
                <a:cs typeface="Arial" pitchFamily="34" charset="0"/>
              </a:rPr>
              <a:t>vaccin inactivé injectable (</a:t>
            </a:r>
            <a:r>
              <a:rPr lang="fr-FR" sz="2800" b="1" dirty="0" err="1">
                <a:solidFill>
                  <a:srgbClr val="FFFFCC"/>
                </a:solidFill>
                <a:effectLst>
                  <a:outerShdw blurRad="38100" dist="38100" dir="2700000" algn="tl">
                    <a:srgbClr val="000000">
                      <a:alpha val="43137"/>
                    </a:srgbClr>
                  </a:outerShdw>
                </a:effectLst>
                <a:latin typeface="Arial" panose="020B0604020202020204" pitchFamily="34" charset="0"/>
                <a:cs typeface="Arial" pitchFamily="34" charset="0"/>
              </a:rPr>
              <a:t>killed</a:t>
            </a:r>
            <a:r>
              <a:rPr lang="fr-FR" sz="2800" b="1" dirty="0">
                <a:solidFill>
                  <a:srgbClr val="FFFFCC"/>
                </a:solidFill>
                <a:effectLst>
                  <a:outerShdw blurRad="38100" dist="38100" dir="2700000" algn="tl">
                    <a:srgbClr val="000000">
                      <a:alpha val="43137"/>
                    </a:srgbClr>
                  </a:outerShdw>
                </a:effectLst>
                <a:latin typeface="Arial" panose="020B0604020202020204" pitchFamily="34" charset="0"/>
                <a:cs typeface="Arial" pitchFamily="34" charset="0"/>
              </a:rPr>
              <a:t> vaccine) </a:t>
            </a:r>
            <a:endParaRPr lang="fr-FR" sz="1000" b="1" dirty="0">
              <a:solidFill>
                <a:srgbClr val="FFFFCC"/>
              </a:solidFill>
              <a:effectLst>
                <a:outerShdw blurRad="38100" dist="38100" dir="2700000" algn="tl">
                  <a:srgbClr val="000000">
                    <a:alpha val="43137"/>
                  </a:srgbClr>
                </a:outerShdw>
              </a:effectLst>
              <a:latin typeface="Arial" panose="020B0604020202020204" pitchFamily="34" charset="0"/>
              <a:cs typeface="Arial" pitchFamily="34" charset="0"/>
            </a:endParaRPr>
          </a:p>
          <a:p>
            <a:pPr algn="ctr"/>
            <a:endParaRPr lang="fr-FR" sz="900" b="1" dirty="0">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descr="http://s1.lprs1.fr/images/2017/02/28/6718200_vaccination_1000x625.jpg">
            <a:extLst>
              <a:ext uri="{FF2B5EF4-FFF2-40B4-BE49-F238E27FC236}">
                <a16:creationId xmlns:a16="http://schemas.microsoft.com/office/drawing/2014/main" id="{55FE55CE-7348-47FF-AA4A-E1566BD386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325" y="4365104"/>
            <a:ext cx="3288683" cy="205542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31616FB-2BF2-40E8-842F-FD31233B3361}"/>
              </a:ext>
            </a:extLst>
          </p:cNvPr>
          <p:cNvSpPr txBox="1"/>
          <p:nvPr/>
        </p:nvSpPr>
        <p:spPr>
          <a:xfrm>
            <a:off x="827584" y="764704"/>
            <a:ext cx="7488832" cy="584775"/>
          </a:xfrm>
          <a:prstGeom prst="rect">
            <a:avLst/>
          </a:prstGeom>
          <a:solidFill>
            <a:srgbClr val="FFFFCC"/>
          </a:solidFill>
          <a:ln w="28575">
            <a:solidFill>
              <a:srgbClr val="FF0000"/>
            </a:solidFill>
          </a:ln>
        </p:spPr>
        <p:txBody>
          <a:bodyPr wrap="square" rtlCol="0">
            <a:spAutoFit/>
          </a:bodyPr>
          <a:lstStyle/>
          <a:p>
            <a:pPr algn="ctr"/>
            <a:r>
              <a:rPr lang="fr-F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Deux vaccins contre la poliomyélite</a:t>
            </a:r>
          </a:p>
        </p:txBody>
      </p:sp>
      <p:sp>
        <p:nvSpPr>
          <p:cNvPr id="2" name="Rectangle 1">
            <a:extLst>
              <a:ext uri="{FF2B5EF4-FFF2-40B4-BE49-F238E27FC236}">
                <a16:creationId xmlns:a16="http://schemas.microsoft.com/office/drawing/2014/main" id="{3DBC53BB-1B64-4935-9EC3-92B54D10681F}"/>
              </a:ext>
            </a:extLst>
          </p:cNvPr>
          <p:cNvSpPr/>
          <p:nvPr/>
        </p:nvSpPr>
        <p:spPr>
          <a:xfrm>
            <a:off x="5076056" y="1973158"/>
            <a:ext cx="2646040" cy="1815882"/>
          </a:xfrm>
          <a:prstGeom prst="rect">
            <a:avLst/>
          </a:prstGeom>
        </p:spPr>
        <p:txBody>
          <a:bodyPr wrap="square">
            <a:spAutoFit/>
          </a:bodyPr>
          <a:lstStyle/>
          <a:p>
            <a:pPr algn="ct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Vaccin A. B. SABIN - </a:t>
            </a:r>
            <a:r>
              <a:rPr lang="fr-FR" sz="2800" b="1" dirty="0">
                <a:solidFill>
                  <a:srgbClr val="FFC000"/>
                </a:solidFill>
                <a:effectLst>
                  <a:outerShdw blurRad="38100" dist="38100" dir="2700000" algn="tl">
                    <a:srgbClr val="000000">
                      <a:alpha val="43137"/>
                    </a:srgbClr>
                  </a:outerShdw>
                </a:effectLst>
                <a:latin typeface="Arial" pitchFamily="34" charset="0"/>
                <a:cs typeface="Arial" pitchFamily="34" charset="0"/>
              </a:rPr>
              <a:t>1961</a:t>
            </a:r>
            <a:r>
              <a:rPr lang="fr-F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 </a:t>
            </a:r>
          </a:p>
          <a:p>
            <a:pPr algn="ctr"/>
            <a:r>
              <a:rPr lang="fr-FR" sz="2800" b="1" dirty="0">
                <a:effectLst>
                  <a:outerShdw blurRad="38100" dist="38100" dir="2700000" algn="tl">
                    <a:srgbClr val="000000">
                      <a:alpha val="43137"/>
                    </a:srgbClr>
                  </a:outerShdw>
                </a:effectLst>
                <a:latin typeface="Arial" pitchFamily="34" charset="0"/>
                <a:cs typeface="Arial" pitchFamily="34" charset="0"/>
              </a:rPr>
              <a:t> </a:t>
            </a:r>
            <a:r>
              <a:rPr lang="fr-FR" sz="2800" b="1" dirty="0">
                <a:solidFill>
                  <a:srgbClr val="FFFFCC"/>
                </a:solidFill>
                <a:effectLst>
                  <a:outerShdw blurRad="38100" dist="38100" dir="2700000" algn="tl">
                    <a:srgbClr val="000000">
                      <a:alpha val="43137"/>
                    </a:srgbClr>
                  </a:outerShdw>
                </a:effectLst>
                <a:latin typeface="Arial" pitchFamily="34" charset="0"/>
                <a:cs typeface="Arial" pitchFamily="34" charset="0"/>
              </a:rPr>
              <a:t>vaccin vivant atténué oral </a:t>
            </a:r>
            <a:endParaRPr lang="fr-FR" sz="2800" dirty="0"/>
          </a:p>
        </p:txBody>
      </p:sp>
      <p:pic>
        <p:nvPicPr>
          <p:cNvPr id="6" name="Image 5">
            <a:extLst>
              <a:ext uri="{FF2B5EF4-FFF2-40B4-BE49-F238E27FC236}">
                <a16:creationId xmlns:a16="http://schemas.microsoft.com/office/drawing/2014/main" id="{C1964AB5-EBF9-4750-8DDB-0A1062A83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788" y="4179136"/>
            <a:ext cx="2880322" cy="231340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3644</TotalTime>
  <Words>3634</Words>
  <Application>Microsoft Office PowerPoint</Application>
  <PresentationFormat>Affichage à l'écran (4:3)</PresentationFormat>
  <Paragraphs>447</Paragraphs>
  <Slides>46</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Arial</vt:lpstr>
      <vt:lpstr>Calibri</vt:lpstr>
      <vt:lpstr>Constantia</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Couverture vaccinale </vt:lpstr>
      <vt:lpstr>Présentation PowerPoint</vt:lpstr>
      <vt:lpstr>Présentation PowerPoint</vt:lpstr>
      <vt:lpstr>Présentation PowerPoint</vt:lpstr>
      <vt:lpstr>Présentation PowerPoint</vt:lpstr>
      <vt:lpstr>Présentation PowerPoint</vt:lpstr>
      <vt:lpstr>Objectif du R.I. en 2019/2020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maladies du roi Louis XIV</dc:title>
  <dc:creator>AUBERT</dc:creator>
  <cp:lastModifiedBy>Gérald</cp:lastModifiedBy>
  <cp:revision>786</cp:revision>
  <dcterms:created xsi:type="dcterms:W3CDTF">2017-03-02T14:21:41Z</dcterms:created>
  <dcterms:modified xsi:type="dcterms:W3CDTF">2020-02-13T10:40:22Z</dcterms:modified>
</cp:coreProperties>
</file>